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0"/>
  </p:notesMasterIdLst>
  <p:handoutMasterIdLst>
    <p:handoutMasterId r:id="rId41"/>
  </p:handoutMasterIdLst>
  <p:sldIdLst>
    <p:sldId id="256" r:id="rId3"/>
    <p:sldId id="257" r:id="rId4"/>
    <p:sldId id="258" r:id="rId5"/>
    <p:sldId id="298" r:id="rId6"/>
    <p:sldId id="259" r:id="rId7"/>
    <p:sldId id="293" r:id="rId8"/>
    <p:sldId id="260" r:id="rId9"/>
    <p:sldId id="261" r:id="rId10"/>
    <p:sldId id="263" r:id="rId11"/>
    <p:sldId id="299" r:id="rId12"/>
    <p:sldId id="262" r:id="rId13"/>
    <p:sldId id="264" r:id="rId14"/>
    <p:sldId id="266" r:id="rId15"/>
    <p:sldId id="267" r:id="rId16"/>
    <p:sldId id="265" r:id="rId17"/>
    <p:sldId id="301" r:id="rId18"/>
    <p:sldId id="300" r:id="rId19"/>
    <p:sldId id="276" r:id="rId20"/>
    <p:sldId id="277" r:id="rId21"/>
    <p:sldId id="282" r:id="rId22"/>
    <p:sldId id="283" r:id="rId23"/>
    <p:sldId id="294" r:id="rId24"/>
    <p:sldId id="296" r:id="rId25"/>
    <p:sldId id="295" r:id="rId26"/>
    <p:sldId id="288" r:id="rId27"/>
    <p:sldId id="289" r:id="rId28"/>
    <p:sldId id="278" r:id="rId29"/>
    <p:sldId id="292" r:id="rId30"/>
    <p:sldId id="279" r:id="rId31"/>
    <p:sldId id="297" r:id="rId32"/>
    <p:sldId id="291" r:id="rId33"/>
    <p:sldId id="284" r:id="rId34"/>
    <p:sldId id="286" r:id="rId35"/>
    <p:sldId id="304" r:id="rId36"/>
    <p:sldId id="303" r:id="rId37"/>
    <p:sldId id="287" r:id="rId38"/>
    <p:sldId id="272"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0" autoAdjust="0"/>
    <p:restoredTop sz="94660"/>
  </p:normalViewPr>
  <p:slideViewPr>
    <p:cSldViewPr>
      <p:cViewPr varScale="1">
        <p:scale>
          <a:sx n="64" d="100"/>
          <a:sy n="64" d="100"/>
        </p:scale>
        <p:origin x="1478"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05C9F-DE4D-41BE-9945-9F48F9E62357}" type="doc">
      <dgm:prSet loTypeId="urn:microsoft.com/office/officeart/2005/8/layout/hierarchy6" loCatId="hierarchy" qsTypeId="urn:microsoft.com/office/officeart/2005/8/quickstyle/simple1" qsCatId="simple" csTypeId="urn:microsoft.com/office/officeart/2005/8/colors/accent1_4" csCatId="accent1" phldr="1"/>
      <dgm:spPr/>
      <dgm:t>
        <a:bodyPr/>
        <a:lstStyle/>
        <a:p>
          <a:endParaRPr lang="en-US"/>
        </a:p>
      </dgm:t>
    </dgm:pt>
    <dgm:pt modelId="{51AA4575-B127-4CDA-84BF-3B26ACEFCBA3}">
      <dgm:prSet phldrT="[Text]"/>
      <dgm:spPr/>
      <dgm:t>
        <a:bodyPr/>
        <a:lstStyle/>
        <a:p>
          <a:r>
            <a:rPr lang="en-US" dirty="0"/>
            <a:t>Blockchain</a:t>
          </a:r>
        </a:p>
      </dgm:t>
    </dgm:pt>
    <dgm:pt modelId="{8924063B-6316-404A-946F-A08D1B9BD3DE}" type="parTrans" cxnId="{8B755E0B-55E7-4D93-AE9B-C6C4B5759614}">
      <dgm:prSet/>
      <dgm:spPr/>
      <dgm:t>
        <a:bodyPr/>
        <a:lstStyle/>
        <a:p>
          <a:endParaRPr lang="en-US"/>
        </a:p>
      </dgm:t>
    </dgm:pt>
    <dgm:pt modelId="{C4DCACF1-0C53-49DA-8F9F-3BFA391E68ED}" type="sibTrans" cxnId="{8B755E0B-55E7-4D93-AE9B-C6C4B5759614}">
      <dgm:prSet/>
      <dgm:spPr/>
      <dgm:t>
        <a:bodyPr/>
        <a:lstStyle/>
        <a:p>
          <a:endParaRPr lang="en-US"/>
        </a:p>
      </dgm:t>
    </dgm:pt>
    <dgm:pt modelId="{02813383-34C1-4A62-86D4-F04763E80CFC}">
      <dgm:prSet phldrT="[Text]"/>
      <dgm:spPr/>
      <dgm:t>
        <a:bodyPr/>
        <a:lstStyle/>
        <a:p>
          <a:r>
            <a:rPr lang="en-US" dirty="0"/>
            <a:t>Ethereum</a:t>
          </a:r>
        </a:p>
      </dgm:t>
    </dgm:pt>
    <dgm:pt modelId="{3DD66183-41FE-40A3-B63A-2462FB004EFE}" type="parTrans" cxnId="{53096843-6658-47C1-AB75-A183DA208F09}">
      <dgm:prSet/>
      <dgm:spPr/>
      <dgm:t>
        <a:bodyPr/>
        <a:lstStyle/>
        <a:p>
          <a:endParaRPr lang="en-US"/>
        </a:p>
      </dgm:t>
    </dgm:pt>
    <dgm:pt modelId="{A296212A-FDC8-4E69-AC11-D0BAFC650B52}" type="sibTrans" cxnId="{53096843-6658-47C1-AB75-A183DA208F09}">
      <dgm:prSet/>
      <dgm:spPr/>
      <dgm:t>
        <a:bodyPr/>
        <a:lstStyle/>
        <a:p>
          <a:endParaRPr lang="en-US"/>
        </a:p>
      </dgm:t>
    </dgm:pt>
    <dgm:pt modelId="{C82D73A4-60AE-4053-A33C-34BB720552FB}">
      <dgm:prSet phldrT="[Text]"/>
      <dgm:spPr/>
      <dgm:t>
        <a:bodyPr/>
        <a:lstStyle/>
        <a:p>
          <a:r>
            <a:rPr lang="en-US" dirty="0" err="1"/>
            <a:t>TenX</a:t>
          </a:r>
          <a:endParaRPr lang="en-US" dirty="0"/>
        </a:p>
      </dgm:t>
    </dgm:pt>
    <dgm:pt modelId="{DCE3FE4C-E730-4E8F-B859-7EB19111F9BB}" type="parTrans" cxnId="{A4009103-09E0-49A1-A550-23A215990AE2}">
      <dgm:prSet/>
      <dgm:spPr/>
      <dgm:t>
        <a:bodyPr/>
        <a:lstStyle/>
        <a:p>
          <a:endParaRPr lang="en-US"/>
        </a:p>
      </dgm:t>
    </dgm:pt>
    <dgm:pt modelId="{3603A0F6-114D-4D18-BFD0-357B030A2D9A}" type="sibTrans" cxnId="{A4009103-09E0-49A1-A550-23A215990AE2}">
      <dgm:prSet/>
      <dgm:spPr/>
      <dgm:t>
        <a:bodyPr/>
        <a:lstStyle/>
        <a:p>
          <a:endParaRPr lang="en-US"/>
        </a:p>
      </dgm:t>
    </dgm:pt>
    <dgm:pt modelId="{5CDBA0D6-BA06-41E7-AE6B-6A95EFC7971D}">
      <dgm:prSet phldrT="[Text]"/>
      <dgm:spPr/>
      <dgm:t>
        <a:bodyPr/>
        <a:lstStyle/>
        <a:p>
          <a:r>
            <a:rPr lang="en-US" dirty="0"/>
            <a:t>OMG</a:t>
          </a:r>
        </a:p>
      </dgm:t>
    </dgm:pt>
    <dgm:pt modelId="{8B92C0DE-CA2D-4796-98DF-19E085C4B469}" type="parTrans" cxnId="{35BDD854-65BA-4DA0-A4E7-36DF0FF070F0}">
      <dgm:prSet/>
      <dgm:spPr/>
      <dgm:t>
        <a:bodyPr/>
        <a:lstStyle/>
        <a:p>
          <a:endParaRPr lang="en-US"/>
        </a:p>
      </dgm:t>
    </dgm:pt>
    <dgm:pt modelId="{F138F46F-CAE7-40C7-BB0E-40425A8D8BD9}" type="sibTrans" cxnId="{35BDD854-65BA-4DA0-A4E7-36DF0FF070F0}">
      <dgm:prSet/>
      <dgm:spPr/>
      <dgm:t>
        <a:bodyPr/>
        <a:lstStyle/>
        <a:p>
          <a:endParaRPr lang="en-US"/>
        </a:p>
      </dgm:t>
    </dgm:pt>
    <dgm:pt modelId="{680B5C16-7C76-474F-AA39-3062BF9ED56B}">
      <dgm:prSet phldrT="[Text]"/>
      <dgm:spPr/>
      <dgm:t>
        <a:bodyPr/>
        <a:lstStyle/>
        <a:p>
          <a:r>
            <a:rPr lang="en-US" dirty="0"/>
            <a:t>Neo</a:t>
          </a:r>
        </a:p>
      </dgm:t>
    </dgm:pt>
    <dgm:pt modelId="{F5C420E0-8743-4DF1-B5E5-46CC7FBAAA62}" type="parTrans" cxnId="{D0C82872-1DF7-405A-AD76-DA92E96BD1E3}">
      <dgm:prSet/>
      <dgm:spPr/>
      <dgm:t>
        <a:bodyPr/>
        <a:lstStyle/>
        <a:p>
          <a:endParaRPr lang="en-US"/>
        </a:p>
      </dgm:t>
    </dgm:pt>
    <dgm:pt modelId="{B2A6F6F7-3425-4C28-B9CD-E28B3243F91D}" type="sibTrans" cxnId="{D0C82872-1DF7-405A-AD76-DA92E96BD1E3}">
      <dgm:prSet/>
      <dgm:spPr/>
      <dgm:t>
        <a:bodyPr/>
        <a:lstStyle/>
        <a:p>
          <a:endParaRPr lang="en-US"/>
        </a:p>
      </dgm:t>
    </dgm:pt>
    <dgm:pt modelId="{C37F18BE-4090-4E5D-8803-63D463A5E4ED}">
      <dgm:prSet phldrT="[Text]"/>
      <dgm:spPr/>
      <dgm:t>
        <a:bodyPr/>
        <a:lstStyle/>
        <a:p>
          <a:r>
            <a:rPr lang="en-US" dirty="0"/>
            <a:t>Red Pulse</a:t>
          </a:r>
        </a:p>
      </dgm:t>
    </dgm:pt>
    <dgm:pt modelId="{5A15A039-1AF9-46E1-8227-AFEAD28E5C2D}" type="parTrans" cxnId="{C8560F6E-B0AC-4897-9264-DEA5708A0DE4}">
      <dgm:prSet/>
      <dgm:spPr/>
      <dgm:t>
        <a:bodyPr/>
        <a:lstStyle/>
        <a:p>
          <a:endParaRPr lang="en-US"/>
        </a:p>
      </dgm:t>
    </dgm:pt>
    <dgm:pt modelId="{710ADE2E-5DA1-44B3-8F9A-FF01830ACA0C}" type="sibTrans" cxnId="{C8560F6E-B0AC-4897-9264-DEA5708A0DE4}">
      <dgm:prSet/>
      <dgm:spPr/>
      <dgm:t>
        <a:bodyPr/>
        <a:lstStyle/>
        <a:p>
          <a:endParaRPr lang="en-US"/>
        </a:p>
      </dgm:t>
    </dgm:pt>
    <dgm:pt modelId="{898585AF-7CB1-4079-AA4E-3A6D8AE18223}">
      <dgm:prSet phldrT="[Text]"/>
      <dgm:spPr/>
      <dgm:t>
        <a:bodyPr/>
        <a:lstStyle/>
        <a:p>
          <a:r>
            <a:rPr lang="en-US" dirty="0"/>
            <a:t>Technology</a:t>
          </a:r>
        </a:p>
      </dgm:t>
    </dgm:pt>
    <dgm:pt modelId="{41C3119C-C323-41F8-8240-153F5A832EF1}" type="parTrans" cxnId="{8EE995AD-71B7-4FB9-B0F9-E4114060EFF6}">
      <dgm:prSet/>
      <dgm:spPr/>
      <dgm:t>
        <a:bodyPr/>
        <a:lstStyle/>
        <a:p>
          <a:endParaRPr lang="en-US"/>
        </a:p>
      </dgm:t>
    </dgm:pt>
    <dgm:pt modelId="{15BD2CAC-3B10-4B6A-A3C2-32A1F7E50C6D}" type="sibTrans" cxnId="{8EE995AD-71B7-4FB9-B0F9-E4114060EFF6}">
      <dgm:prSet/>
      <dgm:spPr/>
      <dgm:t>
        <a:bodyPr/>
        <a:lstStyle/>
        <a:p>
          <a:endParaRPr lang="en-US"/>
        </a:p>
      </dgm:t>
    </dgm:pt>
    <dgm:pt modelId="{425ADF1A-EB5B-43EF-AAAF-8E6787120307}">
      <dgm:prSet phldrT="[Text]"/>
      <dgm:spPr/>
      <dgm:t>
        <a:bodyPr/>
        <a:lstStyle/>
        <a:p>
          <a:r>
            <a:rPr lang="en-US" dirty="0"/>
            <a:t>Protocol</a:t>
          </a:r>
        </a:p>
      </dgm:t>
    </dgm:pt>
    <dgm:pt modelId="{97B29461-E48B-4C29-B117-C1ADB0317F7A}" type="parTrans" cxnId="{049949A5-D21D-40A5-93D1-D5F989F6B0D7}">
      <dgm:prSet/>
      <dgm:spPr/>
      <dgm:t>
        <a:bodyPr/>
        <a:lstStyle/>
        <a:p>
          <a:endParaRPr lang="en-US"/>
        </a:p>
      </dgm:t>
    </dgm:pt>
    <dgm:pt modelId="{91FD033C-608A-4DBD-BD70-4BF89D296214}" type="sibTrans" cxnId="{049949A5-D21D-40A5-93D1-D5F989F6B0D7}">
      <dgm:prSet/>
      <dgm:spPr/>
      <dgm:t>
        <a:bodyPr/>
        <a:lstStyle/>
        <a:p>
          <a:endParaRPr lang="en-US"/>
        </a:p>
      </dgm:t>
    </dgm:pt>
    <dgm:pt modelId="{120D098C-483D-4391-BEFC-2EA595A5FA0F}">
      <dgm:prSet phldrT="[Text]"/>
      <dgm:spPr/>
      <dgm:t>
        <a:bodyPr/>
        <a:lstStyle/>
        <a:p>
          <a:r>
            <a:rPr lang="en-US" dirty="0"/>
            <a:t>Token</a:t>
          </a:r>
        </a:p>
      </dgm:t>
    </dgm:pt>
    <dgm:pt modelId="{5D42FB69-E6CE-418D-86CB-FE4421267E16}" type="parTrans" cxnId="{0E3991D3-DFC1-48F8-BDC3-5EF082872E22}">
      <dgm:prSet/>
      <dgm:spPr/>
      <dgm:t>
        <a:bodyPr/>
        <a:lstStyle/>
        <a:p>
          <a:endParaRPr lang="en-US"/>
        </a:p>
      </dgm:t>
    </dgm:pt>
    <dgm:pt modelId="{0AC4C105-D1FB-4B7F-809B-144A5810E658}" type="sibTrans" cxnId="{0E3991D3-DFC1-48F8-BDC3-5EF082872E22}">
      <dgm:prSet/>
      <dgm:spPr/>
      <dgm:t>
        <a:bodyPr/>
        <a:lstStyle/>
        <a:p>
          <a:endParaRPr lang="en-US"/>
        </a:p>
      </dgm:t>
    </dgm:pt>
    <dgm:pt modelId="{ECDA64EB-1EA1-41F3-8AD7-E239342415A5}">
      <dgm:prSet/>
      <dgm:spPr/>
      <dgm:t>
        <a:bodyPr/>
        <a:lstStyle/>
        <a:p>
          <a:r>
            <a:rPr lang="en-US" dirty="0"/>
            <a:t>Bitcoin</a:t>
          </a:r>
        </a:p>
      </dgm:t>
    </dgm:pt>
    <dgm:pt modelId="{743664D4-A1DF-443F-9BF0-A8927F470042}" type="parTrans" cxnId="{5BB16C70-5CCE-4E0A-826A-6EFD91421104}">
      <dgm:prSet/>
      <dgm:spPr/>
      <dgm:t>
        <a:bodyPr/>
        <a:lstStyle/>
        <a:p>
          <a:endParaRPr lang="en-US"/>
        </a:p>
      </dgm:t>
    </dgm:pt>
    <dgm:pt modelId="{B9582674-4966-4DEC-B3ED-205E5AECD253}" type="sibTrans" cxnId="{5BB16C70-5CCE-4E0A-826A-6EFD91421104}">
      <dgm:prSet/>
      <dgm:spPr/>
      <dgm:t>
        <a:bodyPr/>
        <a:lstStyle/>
        <a:p>
          <a:endParaRPr lang="en-US"/>
        </a:p>
      </dgm:t>
    </dgm:pt>
    <dgm:pt modelId="{AEF9B157-66C6-4ACC-8D94-DFDECC7A5CA1}" type="pres">
      <dgm:prSet presAssocID="{71A05C9F-DE4D-41BE-9945-9F48F9E62357}" presName="mainComposite" presStyleCnt="0">
        <dgm:presLayoutVars>
          <dgm:chPref val="1"/>
          <dgm:dir/>
          <dgm:animOne val="branch"/>
          <dgm:animLvl val="lvl"/>
          <dgm:resizeHandles val="exact"/>
        </dgm:presLayoutVars>
      </dgm:prSet>
      <dgm:spPr/>
    </dgm:pt>
    <dgm:pt modelId="{89E44FE3-71FB-4D93-854E-FE5C322388E3}" type="pres">
      <dgm:prSet presAssocID="{71A05C9F-DE4D-41BE-9945-9F48F9E62357}" presName="hierFlow" presStyleCnt="0"/>
      <dgm:spPr/>
    </dgm:pt>
    <dgm:pt modelId="{8CCD3443-D8E0-41C3-8C92-E36A6CB27FFE}" type="pres">
      <dgm:prSet presAssocID="{71A05C9F-DE4D-41BE-9945-9F48F9E62357}" presName="firstBuf" presStyleCnt="0"/>
      <dgm:spPr/>
    </dgm:pt>
    <dgm:pt modelId="{45B9079D-D0EB-429D-930F-6B7B7AC06771}" type="pres">
      <dgm:prSet presAssocID="{71A05C9F-DE4D-41BE-9945-9F48F9E62357}" presName="hierChild1" presStyleCnt="0">
        <dgm:presLayoutVars>
          <dgm:chPref val="1"/>
          <dgm:animOne val="branch"/>
          <dgm:animLvl val="lvl"/>
        </dgm:presLayoutVars>
      </dgm:prSet>
      <dgm:spPr/>
    </dgm:pt>
    <dgm:pt modelId="{6DBE5B58-A434-41A3-B603-39A6C5F2121E}" type="pres">
      <dgm:prSet presAssocID="{51AA4575-B127-4CDA-84BF-3B26ACEFCBA3}" presName="Name14" presStyleCnt="0"/>
      <dgm:spPr/>
    </dgm:pt>
    <dgm:pt modelId="{F86B33C4-5F4D-4129-85AF-503981E0F116}" type="pres">
      <dgm:prSet presAssocID="{51AA4575-B127-4CDA-84BF-3B26ACEFCBA3}" presName="level1Shape" presStyleLbl="node0" presStyleIdx="0" presStyleCnt="1">
        <dgm:presLayoutVars>
          <dgm:chPref val="3"/>
        </dgm:presLayoutVars>
      </dgm:prSet>
      <dgm:spPr/>
    </dgm:pt>
    <dgm:pt modelId="{E2DC912D-FCD4-48F8-B7C9-470FBD307D33}" type="pres">
      <dgm:prSet presAssocID="{51AA4575-B127-4CDA-84BF-3B26ACEFCBA3}" presName="hierChild2" presStyleCnt="0"/>
      <dgm:spPr/>
    </dgm:pt>
    <dgm:pt modelId="{D0243EEC-92D7-47F9-8103-794771F52547}" type="pres">
      <dgm:prSet presAssocID="{3DD66183-41FE-40A3-B63A-2462FB004EFE}" presName="Name19" presStyleLbl="parChTrans1D2" presStyleIdx="0" presStyleCnt="3"/>
      <dgm:spPr/>
    </dgm:pt>
    <dgm:pt modelId="{448E7865-A9A2-4F92-BD00-30DD69992AE3}" type="pres">
      <dgm:prSet presAssocID="{02813383-34C1-4A62-86D4-F04763E80CFC}" presName="Name21" presStyleCnt="0"/>
      <dgm:spPr/>
    </dgm:pt>
    <dgm:pt modelId="{BAC961ED-E5E3-474A-9621-847C4251DE44}" type="pres">
      <dgm:prSet presAssocID="{02813383-34C1-4A62-86D4-F04763E80CFC}" presName="level2Shape" presStyleLbl="node2" presStyleIdx="0" presStyleCnt="3"/>
      <dgm:spPr/>
    </dgm:pt>
    <dgm:pt modelId="{BE92A162-0E32-4E70-BD62-0F2750944E9A}" type="pres">
      <dgm:prSet presAssocID="{02813383-34C1-4A62-86D4-F04763E80CFC}" presName="hierChild3" presStyleCnt="0"/>
      <dgm:spPr/>
    </dgm:pt>
    <dgm:pt modelId="{DF944AB7-B1A3-454A-9B56-F322DF652135}" type="pres">
      <dgm:prSet presAssocID="{DCE3FE4C-E730-4E8F-B859-7EB19111F9BB}" presName="Name19" presStyleLbl="parChTrans1D3" presStyleIdx="0" presStyleCnt="3"/>
      <dgm:spPr/>
    </dgm:pt>
    <dgm:pt modelId="{A73FB0C1-6AA2-44B3-A49B-D40AF3A03C4F}" type="pres">
      <dgm:prSet presAssocID="{C82D73A4-60AE-4053-A33C-34BB720552FB}" presName="Name21" presStyleCnt="0"/>
      <dgm:spPr/>
    </dgm:pt>
    <dgm:pt modelId="{0EAA9D9E-7094-4B98-A3B5-280AC4EC6EA4}" type="pres">
      <dgm:prSet presAssocID="{C82D73A4-60AE-4053-A33C-34BB720552FB}" presName="level2Shape" presStyleLbl="node3" presStyleIdx="0" presStyleCnt="3"/>
      <dgm:spPr/>
    </dgm:pt>
    <dgm:pt modelId="{33F2CB3B-2262-48EC-A288-AC244826A845}" type="pres">
      <dgm:prSet presAssocID="{C82D73A4-60AE-4053-A33C-34BB720552FB}" presName="hierChild3" presStyleCnt="0"/>
      <dgm:spPr/>
    </dgm:pt>
    <dgm:pt modelId="{F41CF7CB-6160-49BE-BA2A-A26283DEF40E}" type="pres">
      <dgm:prSet presAssocID="{8B92C0DE-CA2D-4796-98DF-19E085C4B469}" presName="Name19" presStyleLbl="parChTrans1D3" presStyleIdx="1" presStyleCnt="3"/>
      <dgm:spPr/>
    </dgm:pt>
    <dgm:pt modelId="{3AAC4E0F-AF58-4CF8-8370-6DDFFA0BCF69}" type="pres">
      <dgm:prSet presAssocID="{5CDBA0D6-BA06-41E7-AE6B-6A95EFC7971D}" presName="Name21" presStyleCnt="0"/>
      <dgm:spPr/>
    </dgm:pt>
    <dgm:pt modelId="{350422A4-47B0-4492-9749-5982D0677957}" type="pres">
      <dgm:prSet presAssocID="{5CDBA0D6-BA06-41E7-AE6B-6A95EFC7971D}" presName="level2Shape" presStyleLbl="node3" presStyleIdx="1" presStyleCnt="3"/>
      <dgm:spPr/>
    </dgm:pt>
    <dgm:pt modelId="{5539A71E-0BAB-40EB-AE91-4D313551799F}" type="pres">
      <dgm:prSet presAssocID="{5CDBA0D6-BA06-41E7-AE6B-6A95EFC7971D}" presName="hierChild3" presStyleCnt="0"/>
      <dgm:spPr/>
    </dgm:pt>
    <dgm:pt modelId="{FEE2DD56-B280-4F0E-AFAD-244C560A93E9}" type="pres">
      <dgm:prSet presAssocID="{F5C420E0-8743-4DF1-B5E5-46CC7FBAAA62}" presName="Name19" presStyleLbl="parChTrans1D2" presStyleIdx="1" presStyleCnt="3"/>
      <dgm:spPr/>
    </dgm:pt>
    <dgm:pt modelId="{70586EF9-6460-495E-903E-F54F49A338C8}" type="pres">
      <dgm:prSet presAssocID="{680B5C16-7C76-474F-AA39-3062BF9ED56B}" presName="Name21" presStyleCnt="0"/>
      <dgm:spPr/>
    </dgm:pt>
    <dgm:pt modelId="{3E587D04-C016-47CF-83EA-0E07E8DD1ECF}" type="pres">
      <dgm:prSet presAssocID="{680B5C16-7C76-474F-AA39-3062BF9ED56B}" presName="level2Shape" presStyleLbl="node2" presStyleIdx="1" presStyleCnt="3" custLinFactNeighborX="-33382"/>
      <dgm:spPr/>
    </dgm:pt>
    <dgm:pt modelId="{1CAB66A0-16AE-4F32-BA82-1FA2C63FC3F4}" type="pres">
      <dgm:prSet presAssocID="{680B5C16-7C76-474F-AA39-3062BF9ED56B}" presName="hierChild3" presStyleCnt="0"/>
      <dgm:spPr/>
    </dgm:pt>
    <dgm:pt modelId="{A1C73349-B7ED-4D3A-ABE9-BC84E8B9837A}" type="pres">
      <dgm:prSet presAssocID="{5A15A039-1AF9-46E1-8227-AFEAD28E5C2D}" presName="Name19" presStyleLbl="parChTrans1D3" presStyleIdx="2" presStyleCnt="3"/>
      <dgm:spPr/>
    </dgm:pt>
    <dgm:pt modelId="{2B30E7DB-BD35-44E6-815F-A996C66EA14E}" type="pres">
      <dgm:prSet presAssocID="{C37F18BE-4090-4E5D-8803-63D463A5E4ED}" presName="Name21" presStyleCnt="0"/>
      <dgm:spPr/>
    </dgm:pt>
    <dgm:pt modelId="{BE1C92F9-E6EE-4818-B535-8CF40404902A}" type="pres">
      <dgm:prSet presAssocID="{C37F18BE-4090-4E5D-8803-63D463A5E4ED}" presName="level2Shape" presStyleLbl="node3" presStyleIdx="2" presStyleCnt="3"/>
      <dgm:spPr/>
    </dgm:pt>
    <dgm:pt modelId="{47A1EBFB-C1D1-48DF-865E-7910539FC502}" type="pres">
      <dgm:prSet presAssocID="{C37F18BE-4090-4E5D-8803-63D463A5E4ED}" presName="hierChild3" presStyleCnt="0"/>
      <dgm:spPr/>
    </dgm:pt>
    <dgm:pt modelId="{D99A464E-D44F-48BA-AB15-306C1347262F}" type="pres">
      <dgm:prSet presAssocID="{743664D4-A1DF-443F-9BF0-A8927F470042}" presName="Name19" presStyleLbl="parChTrans1D2" presStyleIdx="2" presStyleCnt="3"/>
      <dgm:spPr/>
    </dgm:pt>
    <dgm:pt modelId="{BEB76A5B-11BF-46E2-989C-2313A52CA660}" type="pres">
      <dgm:prSet presAssocID="{ECDA64EB-1EA1-41F3-8AD7-E239342415A5}" presName="Name21" presStyleCnt="0"/>
      <dgm:spPr/>
    </dgm:pt>
    <dgm:pt modelId="{74CEF7FB-4FB3-4AA4-B67D-2F18CE8D57DE}" type="pres">
      <dgm:prSet presAssocID="{ECDA64EB-1EA1-41F3-8AD7-E239342415A5}" presName="level2Shape" presStyleLbl="node2" presStyleIdx="2" presStyleCnt="3"/>
      <dgm:spPr/>
    </dgm:pt>
    <dgm:pt modelId="{E9AEB737-6825-415B-B6C4-8E6BD01DFD35}" type="pres">
      <dgm:prSet presAssocID="{ECDA64EB-1EA1-41F3-8AD7-E239342415A5}" presName="hierChild3" presStyleCnt="0"/>
      <dgm:spPr/>
    </dgm:pt>
    <dgm:pt modelId="{7B1A0AF9-B4F8-4C53-BA87-73A21AE0CA92}" type="pres">
      <dgm:prSet presAssocID="{71A05C9F-DE4D-41BE-9945-9F48F9E62357}" presName="bgShapesFlow" presStyleCnt="0"/>
      <dgm:spPr/>
    </dgm:pt>
    <dgm:pt modelId="{54BAB36D-D657-4C09-ADB3-D45E6A664954}" type="pres">
      <dgm:prSet presAssocID="{898585AF-7CB1-4079-AA4E-3A6D8AE18223}" presName="rectComp" presStyleCnt="0"/>
      <dgm:spPr/>
    </dgm:pt>
    <dgm:pt modelId="{FB9DACE1-D550-4207-9A90-A88ADE9EE93D}" type="pres">
      <dgm:prSet presAssocID="{898585AF-7CB1-4079-AA4E-3A6D8AE18223}" presName="bgRect" presStyleLbl="bgShp" presStyleIdx="0" presStyleCnt="3"/>
      <dgm:spPr/>
    </dgm:pt>
    <dgm:pt modelId="{CD63E120-BA1D-4649-98E6-479E2792E81D}" type="pres">
      <dgm:prSet presAssocID="{898585AF-7CB1-4079-AA4E-3A6D8AE18223}" presName="bgRectTx" presStyleLbl="bgShp" presStyleIdx="0" presStyleCnt="3">
        <dgm:presLayoutVars>
          <dgm:bulletEnabled val="1"/>
        </dgm:presLayoutVars>
      </dgm:prSet>
      <dgm:spPr/>
    </dgm:pt>
    <dgm:pt modelId="{E796250C-559F-499D-A285-09F7B413F35B}" type="pres">
      <dgm:prSet presAssocID="{898585AF-7CB1-4079-AA4E-3A6D8AE18223}" presName="spComp" presStyleCnt="0"/>
      <dgm:spPr/>
    </dgm:pt>
    <dgm:pt modelId="{6BC40BBC-B826-4A65-ADAB-3138E2D382E9}" type="pres">
      <dgm:prSet presAssocID="{898585AF-7CB1-4079-AA4E-3A6D8AE18223}" presName="vSp" presStyleCnt="0"/>
      <dgm:spPr/>
    </dgm:pt>
    <dgm:pt modelId="{33F390E2-ABC7-4234-979D-557D43C85DF9}" type="pres">
      <dgm:prSet presAssocID="{425ADF1A-EB5B-43EF-AAAF-8E6787120307}" presName="rectComp" presStyleCnt="0"/>
      <dgm:spPr/>
    </dgm:pt>
    <dgm:pt modelId="{991CF1E9-5351-433D-87A8-16958273F530}" type="pres">
      <dgm:prSet presAssocID="{425ADF1A-EB5B-43EF-AAAF-8E6787120307}" presName="bgRect" presStyleLbl="bgShp" presStyleIdx="1" presStyleCnt="3"/>
      <dgm:spPr/>
    </dgm:pt>
    <dgm:pt modelId="{164BD694-85A9-4E3B-B50F-26B374165D48}" type="pres">
      <dgm:prSet presAssocID="{425ADF1A-EB5B-43EF-AAAF-8E6787120307}" presName="bgRectTx" presStyleLbl="bgShp" presStyleIdx="1" presStyleCnt="3">
        <dgm:presLayoutVars>
          <dgm:bulletEnabled val="1"/>
        </dgm:presLayoutVars>
      </dgm:prSet>
      <dgm:spPr/>
    </dgm:pt>
    <dgm:pt modelId="{5E4554D3-6CF4-43C5-B70A-ABF5AE67608E}" type="pres">
      <dgm:prSet presAssocID="{425ADF1A-EB5B-43EF-AAAF-8E6787120307}" presName="spComp" presStyleCnt="0"/>
      <dgm:spPr/>
    </dgm:pt>
    <dgm:pt modelId="{42B4A722-4A07-4004-98F9-D23C382A5DB6}" type="pres">
      <dgm:prSet presAssocID="{425ADF1A-EB5B-43EF-AAAF-8E6787120307}" presName="vSp" presStyleCnt="0"/>
      <dgm:spPr/>
    </dgm:pt>
    <dgm:pt modelId="{78660357-0796-4E61-9404-CA95B029841D}" type="pres">
      <dgm:prSet presAssocID="{120D098C-483D-4391-BEFC-2EA595A5FA0F}" presName="rectComp" presStyleCnt="0"/>
      <dgm:spPr/>
    </dgm:pt>
    <dgm:pt modelId="{B26BECA1-EE7A-4251-A025-12FB402B1342}" type="pres">
      <dgm:prSet presAssocID="{120D098C-483D-4391-BEFC-2EA595A5FA0F}" presName="bgRect" presStyleLbl="bgShp" presStyleIdx="2" presStyleCnt="3"/>
      <dgm:spPr/>
    </dgm:pt>
    <dgm:pt modelId="{3D0DF712-65C3-4858-B72B-C2594D9162BC}" type="pres">
      <dgm:prSet presAssocID="{120D098C-483D-4391-BEFC-2EA595A5FA0F}" presName="bgRectTx" presStyleLbl="bgShp" presStyleIdx="2" presStyleCnt="3">
        <dgm:presLayoutVars>
          <dgm:bulletEnabled val="1"/>
        </dgm:presLayoutVars>
      </dgm:prSet>
      <dgm:spPr/>
    </dgm:pt>
  </dgm:ptLst>
  <dgm:cxnLst>
    <dgm:cxn modelId="{A4009103-09E0-49A1-A550-23A215990AE2}" srcId="{02813383-34C1-4A62-86D4-F04763E80CFC}" destId="{C82D73A4-60AE-4053-A33C-34BB720552FB}" srcOrd="0" destOrd="0" parTransId="{DCE3FE4C-E730-4E8F-B859-7EB19111F9BB}" sibTransId="{3603A0F6-114D-4D18-BFD0-357B030A2D9A}"/>
    <dgm:cxn modelId="{C59A7607-EE33-4741-9930-F0F34E56BD18}" type="presOf" srcId="{425ADF1A-EB5B-43EF-AAAF-8E6787120307}" destId="{164BD694-85A9-4E3B-B50F-26B374165D48}" srcOrd="1" destOrd="0" presId="urn:microsoft.com/office/officeart/2005/8/layout/hierarchy6"/>
    <dgm:cxn modelId="{8B755E0B-55E7-4D93-AE9B-C6C4B5759614}" srcId="{71A05C9F-DE4D-41BE-9945-9F48F9E62357}" destId="{51AA4575-B127-4CDA-84BF-3B26ACEFCBA3}" srcOrd="0" destOrd="0" parTransId="{8924063B-6316-404A-946F-A08D1B9BD3DE}" sibTransId="{C4DCACF1-0C53-49DA-8F9F-3BFA391E68ED}"/>
    <dgm:cxn modelId="{DCA93216-D595-4AEE-82F1-B1FDA8CB4229}" type="presOf" srcId="{5A15A039-1AF9-46E1-8227-AFEAD28E5C2D}" destId="{A1C73349-B7ED-4D3A-ABE9-BC84E8B9837A}" srcOrd="0" destOrd="0" presId="urn:microsoft.com/office/officeart/2005/8/layout/hierarchy6"/>
    <dgm:cxn modelId="{75878018-F600-4DDB-B711-EE0A91ED80AD}" type="presOf" srcId="{02813383-34C1-4A62-86D4-F04763E80CFC}" destId="{BAC961ED-E5E3-474A-9621-847C4251DE44}" srcOrd="0" destOrd="0" presId="urn:microsoft.com/office/officeart/2005/8/layout/hierarchy6"/>
    <dgm:cxn modelId="{5CF9FC2B-2720-4842-B5B6-4ECC0ADAF878}" type="presOf" srcId="{743664D4-A1DF-443F-9BF0-A8927F470042}" destId="{D99A464E-D44F-48BA-AB15-306C1347262F}" srcOrd="0" destOrd="0" presId="urn:microsoft.com/office/officeart/2005/8/layout/hierarchy6"/>
    <dgm:cxn modelId="{F815E732-AC7F-41D1-85A8-06EC27B2D205}" type="presOf" srcId="{C37F18BE-4090-4E5D-8803-63D463A5E4ED}" destId="{BE1C92F9-E6EE-4818-B535-8CF40404902A}" srcOrd="0" destOrd="0" presId="urn:microsoft.com/office/officeart/2005/8/layout/hierarchy6"/>
    <dgm:cxn modelId="{A434D337-A245-4208-8C71-7E8AA6E8771F}" type="presOf" srcId="{3DD66183-41FE-40A3-B63A-2462FB004EFE}" destId="{D0243EEC-92D7-47F9-8103-794771F52547}" srcOrd="0" destOrd="0" presId="urn:microsoft.com/office/officeart/2005/8/layout/hierarchy6"/>
    <dgm:cxn modelId="{3DD93C5C-EDC6-4F80-AEBB-EF9A46E2D72B}" type="presOf" srcId="{8B92C0DE-CA2D-4796-98DF-19E085C4B469}" destId="{F41CF7CB-6160-49BE-BA2A-A26283DEF40E}" srcOrd="0" destOrd="0" presId="urn:microsoft.com/office/officeart/2005/8/layout/hierarchy6"/>
    <dgm:cxn modelId="{EE412262-1B10-4741-9BD4-C7ED8579204D}" type="presOf" srcId="{C82D73A4-60AE-4053-A33C-34BB720552FB}" destId="{0EAA9D9E-7094-4B98-A3B5-280AC4EC6EA4}" srcOrd="0" destOrd="0" presId="urn:microsoft.com/office/officeart/2005/8/layout/hierarchy6"/>
    <dgm:cxn modelId="{53096843-6658-47C1-AB75-A183DA208F09}" srcId="{51AA4575-B127-4CDA-84BF-3B26ACEFCBA3}" destId="{02813383-34C1-4A62-86D4-F04763E80CFC}" srcOrd="0" destOrd="0" parTransId="{3DD66183-41FE-40A3-B63A-2462FB004EFE}" sibTransId="{A296212A-FDC8-4E69-AC11-D0BAFC650B52}"/>
    <dgm:cxn modelId="{6F382C45-34B9-4DA0-8254-DC0F74D9E030}" type="presOf" srcId="{120D098C-483D-4391-BEFC-2EA595A5FA0F}" destId="{3D0DF712-65C3-4858-B72B-C2594D9162BC}" srcOrd="1" destOrd="0" presId="urn:microsoft.com/office/officeart/2005/8/layout/hierarchy6"/>
    <dgm:cxn modelId="{BA683C4D-CC0F-41D5-8EED-DE4FF8A9D069}" type="presOf" srcId="{F5C420E0-8743-4DF1-B5E5-46CC7FBAAA62}" destId="{FEE2DD56-B280-4F0E-AFAD-244C560A93E9}" srcOrd="0" destOrd="0" presId="urn:microsoft.com/office/officeart/2005/8/layout/hierarchy6"/>
    <dgm:cxn modelId="{F1A6FA4D-8E4B-4CF7-8723-2C243774B2E5}" type="presOf" srcId="{5CDBA0D6-BA06-41E7-AE6B-6A95EFC7971D}" destId="{350422A4-47B0-4492-9749-5982D0677957}" srcOrd="0" destOrd="0" presId="urn:microsoft.com/office/officeart/2005/8/layout/hierarchy6"/>
    <dgm:cxn modelId="{C8560F6E-B0AC-4897-9264-DEA5708A0DE4}" srcId="{680B5C16-7C76-474F-AA39-3062BF9ED56B}" destId="{C37F18BE-4090-4E5D-8803-63D463A5E4ED}" srcOrd="0" destOrd="0" parTransId="{5A15A039-1AF9-46E1-8227-AFEAD28E5C2D}" sibTransId="{710ADE2E-5DA1-44B3-8F9A-FF01830ACA0C}"/>
    <dgm:cxn modelId="{3B28696E-9237-4039-8C43-F2461D6DC8A6}" type="presOf" srcId="{DCE3FE4C-E730-4E8F-B859-7EB19111F9BB}" destId="{DF944AB7-B1A3-454A-9B56-F322DF652135}" srcOrd="0" destOrd="0" presId="urn:microsoft.com/office/officeart/2005/8/layout/hierarchy6"/>
    <dgm:cxn modelId="{9688784F-BFC4-476E-96F2-BA8B786D151F}" type="presOf" srcId="{898585AF-7CB1-4079-AA4E-3A6D8AE18223}" destId="{FB9DACE1-D550-4207-9A90-A88ADE9EE93D}" srcOrd="0" destOrd="0" presId="urn:microsoft.com/office/officeart/2005/8/layout/hierarchy6"/>
    <dgm:cxn modelId="{5BB16C70-5CCE-4E0A-826A-6EFD91421104}" srcId="{51AA4575-B127-4CDA-84BF-3B26ACEFCBA3}" destId="{ECDA64EB-1EA1-41F3-8AD7-E239342415A5}" srcOrd="2" destOrd="0" parTransId="{743664D4-A1DF-443F-9BF0-A8927F470042}" sibTransId="{B9582674-4966-4DEC-B3ED-205E5AECD253}"/>
    <dgm:cxn modelId="{D0C82872-1DF7-405A-AD76-DA92E96BD1E3}" srcId="{51AA4575-B127-4CDA-84BF-3B26ACEFCBA3}" destId="{680B5C16-7C76-474F-AA39-3062BF9ED56B}" srcOrd="1" destOrd="0" parTransId="{F5C420E0-8743-4DF1-B5E5-46CC7FBAAA62}" sibTransId="{B2A6F6F7-3425-4C28-B9CD-E28B3243F91D}"/>
    <dgm:cxn modelId="{35BDD854-65BA-4DA0-A4E7-36DF0FF070F0}" srcId="{02813383-34C1-4A62-86D4-F04763E80CFC}" destId="{5CDBA0D6-BA06-41E7-AE6B-6A95EFC7971D}" srcOrd="1" destOrd="0" parTransId="{8B92C0DE-CA2D-4796-98DF-19E085C4B469}" sibTransId="{F138F46F-CAE7-40C7-BB0E-40425A8D8BD9}"/>
    <dgm:cxn modelId="{A597DB8D-022A-430A-8446-45B5DE2294F1}" type="presOf" srcId="{898585AF-7CB1-4079-AA4E-3A6D8AE18223}" destId="{CD63E120-BA1D-4649-98E6-479E2792E81D}" srcOrd="1" destOrd="0" presId="urn:microsoft.com/office/officeart/2005/8/layout/hierarchy6"/>
    <dgm:cxn modelId="{A0C43090-5CC2-4059-A49E-346E4E7BD219}" type="presOf" srcId="{120D098C-483D-4391-BEFC-2EA595A5FA0F}" destId="{B26BECA1-EE7A-4251-A025-12FB402B1342}" srcOrd="0" destOrd="0" presId="urn:microsoft.com/office/officeart/2005/8/layout/hierarchy6"/>
    <dgm:cxn modelId="{90812593-16AF-44F3-93A9-5166865BB32C}" type="presOf" srcId="{51AA4575-B127-4CDA-84BF-3B26ACEFCBA3}" destId="{F86B33C4-5F4D-4129-85AF-503981E0F116}" srcOrd="0" destOrd="0" presId="urn:microsoft.com/office/officeart/2005/8/layout/hierarchy6"/>
    <dgm:cxn modelId="{049949A5-D21D-40A5-93D1-D5F989F6B0D7}" srcId="{71A05C9F-DE4D-41BE-9945-9F48F9E62357}" destId="{425ADF1A-EB5B-43EF-AAAF-8E6787120307}" srcOrd="2" destOrd="0" parTransId="{97B29461-E48B-4C29-B117-C1ADB0317F7A}" sibTransId="{91FD033C-608A-4DBD-BD70-4BF89D296214}"/>
    <dgm:cxn modelId="{AE9D12A6-C04D-4418-8C58-A9977A7C7F2E}" type="presOf" srcId="{71A05C9F-DE4D-41BE-9945-9F48F9E62357}" destId="{AEF9B157-66C6-4ACC-8D94-DFDECC7A5CA1}" srcOrd="0" destOrd="0" presId="urn:microsoft.com/office/officeart/2005/8/layout/hierarchy6"/>
    <dgm:cxn modelId="{8EE995AD-71B7-4FB9-B0F9-E4114060EFF6}" srcId="{71A05C9F-DE4D-41BE-9945-9F48F9E62357}" destId="{898585AF-7CB1-4079-AA4E-3A6D8AE18223}" srcOrd="1" destOrd="0" parTransId="{41C3119C-C323-41F8-8240-153F5A832EF1}" sibTransId="{15BD2CAC-3B10-4B6A-A3C2-32A1F7E50C6D}"/>
    <dgm:cxn modelId="{73D539B3-787C-40BB-A3C6-FBF270372E4D}" type="presOf" srcId="{680B5C16-7C76-474F-AA39-3062BF9ED56B}" destId="{3E587D04-C016-47CF-83EA-0E07E8DD1ECF}" srcOrd="0" destOrd="0" presId="urn:microsoft.com/office/officeart/2005/8/layout/hierarchy6"/>
    <dgm:cxn modelId="{0E3991D3-DFC1-48F8-BDC3-5EF082872E22}" srcId="{71A05C9F-DE4D-41BE-9945-9F48F9E62357}" destId="{120D098C-483D-4391-BEFC-2EA595A5FA0F}" srcOrd="3" destOrd="0" parTransId="{5D42FB69-E6CE-418D-86CB-FE4421267E16}" sibTransId="{0AC4C105-D1FB-4B7F-809B-144A5810E658}"/>
    <dgm:cxn modelId="{E80902EA-33DF-4C1E-96E3-B03BC9C6D286}" type="presOf" srcId="{425ADF1A-EB5B-43EF-AAAF-8E6787120307}" destId="{991CF1E9-5351-433D-87A8-16958273F530}" srcOrd="0" destOrd="0" presId="urn:microsoft.com/office/officeart/2005/8/layout/hierarchy6"/>
    <dgm:cxn modelId="{3FBAD7F0-9B17-44AE-B150-D0E5A2DFD5CE}" type="presOf" srcId="{ECDA64EB-1EA1-41F3-8AD7-E239342415A5}" destId="{74CEF7FB-4FB3-4AA4-B67D-2F18CE8D57DE}" srcOrd="0" destOrd="0" presId="urn:microsoft.com/office/officeart/2005/8/layout/hierarchy6"/>
    <dgm:cxn modelId="{310BE1E0-3CC5-4A45-80EE-B93E584BAEE8}" type="presParOf" srcId="{AEF9B157-66C6-4ACC-8D94-DFDECC7A5CA1}" destId="{89E44FE3-71FB-4D93-854E-FE5C322388E3}" srcOrd="0" destOrd="0" presId="urn:microsoft.com/office/officeart/2005/8/layout/hierarchy6"/>
    <dgm:cxn modelId="{60B88A84-1A25-4FA8-B099-E4FA19ED0686}" type="presParOf" srcId="{89E44FE3-71FB-4D93-854E-FE5C322388E3}" destId="{8CCD3443-D8E0-41C3-8C92-E36A6CB27FFE}" srcOrd="0" destOrd="0" presId="urn:microsoft.com/office/officeart/2005/8/layout/hierarchy6"/>
    <dgm:cxn modelId="{6B3E3D63-08BB-42FE-BEFC-C72F11110828}" type="presParOf" srcId="{89E44FE3-71FB-4D93-854E-FE5C322388E3}" destId="{45B9079D-D0EB-429D-930F-6B7B7AC06771}" srcOrd="1" destOrd="0" presId="urn:microsoft.com/office/officeart/2005/8/layout/hierarchy6"/>
    <dgm:cxn modelId="{282C966C-8EB0-4755-9B63-C14DD4C1059D}" type="presParOf" srcId="{45B9079D-D0EB-429D-930F-6B7B7AC06771}" destId="{6DBE5B58-A434-41A3-B603-39A6C5F2121E}" srcOrd="0" destOrd="0" presId="urn:microsoft.com/office/officeart/2005/8/layout/hierarchy6"/>
    <dgm:cxn modelId="{8412720C-8D0D-4B90-8060-7AFE1A3A2FEE}" type="presParOf" srcId="{6DBE5B58-A434-41A3-B603-39A6C5F2121E}" destId="{F86B33C4-5F4D-4129-85AF-503981E0F116}" srcOrd="0" destOrd="0" presId="urn:microsoft.com/office/officeart/2005/8/layout/hierarchy6"/>
    <dgm:cxn modelId="{B7C09247-4894-44E4-A327-25CDB7FF28BC}" type="presParOf" srcId="{6DBE5B58-A434-41A3-B603-39A6C5F2121E}" destId="{E2DC912D-FCD4-48F8-B7C9-470FBD307D33}" srcOrd="1" destOrd="0" presId="urn:microsoft.com/office/officeart/2005/8/layout/hierarchy6"/>
    <dgm:cxn modelId="{5029F294-2263-4300-B85B-B8F8F41F4BFB}" type="presParOf" srcId="{E2DC912D-FCD4-48F8-B7C9-470FBD307D33}" destId="{D0243EEC-92D7-47F9-8103-794771F52547}" srcOrd="0" destOrd="0" presId="urn:microsoft.com/office/officeart/2005/8/layout/hierarchy6"/>
    <dgm:cxn modelId="{A3A8F29F-3DF8-40EF-AA90-FEEA559B841D}" type="presParOf" srcId="{E2DC912D-FCD4-48F8-B7C9-470FBD307D33}" destId="{448E7865-A9A2-4F92-BD00-30DD69992AE3}" srcOrd="1" destOrd="0" presId="urn:microsoft.com/office/officeart/2005/8/layout/hierarchy6"/>
    <dgm:cxn modelId="{6874041F-0376-4AB8-A194-2EEE0655E998}" type="presParOf" srcId="{448E7865-A9A2-4F92-BD00-30DD69992AE3}" destId="{BAC961ED-E5E3-474A-9621-847C4251DE44}" srcOrd="0" destOrd="0" presId="urn:microsoft.com/office/officeart/2005/8/layout/hierarchy6"/>
    <dgm:cxn modelId="{2A7E2C65-7727-453D-B0B7-7C33EA20C3AD}" type="presParOf" srcId="{448E7865-A9A2-4F92-BD00-30DD69992AE3}" destId="{BE92A162-0E32-4E70-BD62-0F2750944E9A}" srcOrd="1" destOrd="0" presId="urn:microsoft.com/office/officeart/2005/8/layout/hierarchy6"/>
    <dgm:cxn modelId="{6460ED6B-DB6A-4119-892B-93B6F2405241}" type="presParOf" srcId="{BE92A162-0E32-4E70-BD62-0F2750944E9A}" destId="{DF944AB7-B1A3-454A-9B56-F322DF652135}" srcOrd="0" destOrd="0" presId="urn:microsoft.com/office/officeart/2005/8/layout/hierarchy6"/>
    <dgm:cxn modelId="{0347D8C2-3AE5-478D-87DE-CD9696D0543B}" type="presParOf" srcId="{BE92A162-0E32-4E70-BD62-0F2750944E9A}" destId="{A73FB0C1-6AA2-44B3-A49B-D40AF3A03C4F}" srcOrd="1" destOrd="0" presId="urn:microsoft.com/office/officeart/2005/8/layout/hierarchy6"/>
    <dgm:cxn modelId="{7A113497-B19E-4D62-A5BF-DE16AB5A1A37}" type="presParOf" srcId="{A73FB0C1-6AA2-44B3-A49B-D40AF3A03C4F}" destId="{0EAA9D9E-7094-4B98-A3B5-280AC4EC6EA4}" srcOrd="0" destOrd="0" presId="urn:microsoft.com/office/officeart/2005/8/layout/hierarchy6"/>
    <dgm:cxn modelId="{DABE8125-77BB-43D0-A320-AAD95E5AAB60}" type="presParOf" srcId="{A73FB0C1-6AA2-44B3-A49B-D40AF3A03C4F}" destId="{33F2CB3B-2262-48EC-A288-AC244826A845}" srcOrd="1" destOrd="0" presId="urn:microsoft.com/office/officeart/2005/8/layout/hierarchy6"/>
    <dgm:cxn modelId="{AF745B85-102E-4FD8-A37D-D3351FBC8E70}" type="presParOf" srcId="{BE92A162-0E32-4E70-BD62-0F2750944E9A}" destId="{F41CF7CB-6160-49BE-BA2A-A26283DEF40E}" srcOrd="2" destOrd="0" presId="urn:microsoft.com/office/officeart/2005/8/layout/hierarchy6"/>
    <dgm:cxn modelId="{95B28F7F-24D5-44BD-B3C7-3AC4B5F1E73E}" type="presParOf" srcId="{BE92A162-0E32-4E70-BD62-0F2750944E9A}" destId="{3AAC4E0F-AF58-4CF8-8370-6DDFFA0BCF69}" srcOrd="3" destOrd="0" presId="urn:microsoft.com/office/officeart/2005/8/layout/hierarchy6"/>
    <dgm:cxn modelId="{018D92B9-8FB9-4B98-A380-FBBB8C4AC736}" type="presParOf" srcId="{3AAC4E0F-AF58-4CF8-8370-6DDFFA0BCF69}" destId="{350422A4-47B0-4492-9749-5982D0677957}" srcOrd="0" destOrd="0" presId="urn:microsoft.com/office/officeart/2005/8/layout/hierarchy6"/>
    <dgm:cxn modelId="{E10A066D-A5D0-4149-AE70-C8F8DFA8BD8C}" type="presParOf" srcId="{3AAC4E0F-AF58-4CF8-8370-6DDFFA0BCF69}" destId="{5539A71E-0BAB-40EB-AE91-4D313551799F}" srcOrd="1" destOrd="0" presId="urn:microsoft.com/office/officeart/2005/8/layout/hierarchy6"/>
    <dgm:cxn modelId="{60B216ED-40C0-47D2-9941-0CCAD2A02551}" type="presParOf" srcId="{E2DC912D-FCD4-48F8-B7C9-470FBD307D33}" destId="{FEE2DD56-B280-4F0E-AFAD-244C560A93E9}" srcOrd="2" destOrd="0" presId="urn:microsoft.com/office/officeart/2005/8/layout/hierarchy6"/>
    <dgm:cxn modelId="{A8179C69-A611-470E-88A8-5D3C8F6222BC}" type="presParOf" srcId="{E2DC912D-FCD4-48F8-B7C9-470FBD307D33}" destId="{70586EF9-6460-495E-903E-F54F49A338C8}" srcOrd="3" destOrd="0" presId="urn:microsoft.com/office/officeart/2005/8/layout/hierarchy6"/>
    <dgm:cxn modelId="{E79BF1B2-9C5C-4627-AD09-6F3137CB249E}" type="presParOf" srcId="{70586EF9-6460-495E-903E-F54F49A338C8}" destId="{3E587D04-C016-47CF-83EA-0E07E8DD1ECF}" srcOrd="0" destOrd="0" presId="urn:microsoft.com/office/officeart/2005/8/layout/hierarchy6"/>
    <dgm:cxn modelId="{F984BCF1-513D-4876-8F3B-A1575D9BAFD7}" type="presParOf" srcId="{70586EF9-6460-495E-903E-F54F49A338C8}" destId="{1CAB66A0-16AE-4F32-BA82-1FA2C63FC3F4}" srcOrd="1" destOrd="0" presId="urn:microsoft.com/office/officeart/2005/8/layout/hierarchy6"/>
    <dgm:cxn modelId="{F06C0AD1-0046-40CB-AE01-C383429362EB}" type="presParOf" srcId="{1CAB66A0-16AE-4F32-BA82-1FA2C63FC3F4}" destId="{A1C73349-B7ED-4D3A-ABE9-BC84E8B9837A}" srcOrd="0" destOrd="0" presId="urn:microsoft.com/office/officeart/2005/8/layout/hierarchy6"/>
    <dgm:cxn modelId="{A2B3B63E-641D-4EB1-A608-BB0D1F5CCBE1}" type="presParOf" srcId="{1CAB66A0-16AE-4F32-BA82-1FA2C63FC3F4}" destId="{2B30E7DB-BD35-44E6-815F-A996C66EA14E}" srcOrd="1" destOrd="0" presId="urn:microsoft.com/office/officeart/2005/8/layout/hierarchy6"/>
    <dgm:cxn modelId="{4C10DAE7-6EDC-4723-B45D-799FF386B9F1}" type="presParOf" srcId="{2B30E7DB-BD35-44E6-815F-A996C66EA14E}" destId="{BE1C92F9-E6EE-4818-B535-8CF40404902A}" srcOrd="0" destOrd="0" presId="urn:microsoft.com/office/officeart/2005/8/layout/hierarchy6"/>
    <dgm:cxn modelId="{63F3645A-BB53-4555-A744-4BAE82553F87}" type="presParOf" srcId="{2B30E7DB-BD35-44E6-815F-A996C66EA14E}" destId="{47A1EBFB-C1D1-48DF-865E-7910539FC502}" srcOrd="1" destOrd="0" presId="urn:microsoft.com/office/officeart/2005/8/layout/hierarchy6"/>
    <dgm:cxn modelId="{69497384-7FE7-43BC-B81E-763D36596A7F}" type="presParOf" srcId="{E2DC912D-FCD4-48F8-B7C9-470FBD307D33}" destId="{D99A464E-D44F-48BA-AB15-306C1347262F}" srcOrd="4" destOrd="0" presId="urn:microsoft.com/office/officeart/2005/8/layout/hierarchy6"/>
    <dgm:cxn modelId="{B2F59F08-3728-45B7-966E-8A592C2B3AFE}" type="presParOf" srcId="{E2DC912D-FCD4-48F8-B7C9-470FBD307D33}" destId="{BEB76A5B-11BF-46E2-989C-2313A52CA660}" srcOrd="5" destOrd="0" presId="urn:microsoft.com/office/officeart/2005/8/layout/hierarchy6"/>
    <dgm:cxn modelId="{7414135C-B4CA-4EE6-9070-0262B3F6DB0F}" type="presParOf" srcId="{BEB76A5B-11BF-46E2-989C-2313A52CA660}" destId="{74CEF7FB-4FB3-4AA4-B67D-2F18CE8D57DE}" srcOrd="0" destOrd="0" presId="urn:microsoft.com/office/officeart/2005/8/layout/hierarchy6"/>
    <dgm:cxn modelId="{3D095FA3-A9C5-49A0-97CF-C53208BCABAE}" type="presParOf" srcId="{BEB76A5B-11BF-46E2-989C-2313A52CA660}" destId="{E9AEB737-6825-415B-B6C4-8E6BD01DFD35}" srcOrd="1" destOrd="0" presId="urn:microsoft.com/office/officeart/2005/8/layout/hierarchy6"/>
    <dgm:cxn modelId="{15AF4CD4-120E-4466-9F89-32F2714E326D}" type="presParOf" srcId="{AEF9B157-66C6-4ACC-8D94-DFDECC7A5CA1}" destId="{7B1A0AF9-B4F8-4C53-BA87-73A21AE0CA92}" srcOrd="1" destOrd="0" presId="urn:microsoft.com/office/officeart/2005/8/layout/hierarchy6"/>
    <dgm:cxn modelId="{BF2B0235-CCF5-4CD9-A3D2-D8A593E0C12A}" type="presParOf" srcId="{7B1A0AF9-B4F8-4C53-BA87-73A21AE0CA92}" destId="{54BAB36D-D657-4C09-ADB3-D45E6A664954}" srcOrd="0" destOrd="0" presId="urn:microsoft.com/office/officeart/2005/8/layout/hierarchy6"/>
    <dgm:cxn modelId="{866000BC-FE94-40D6-ABA6-AF0AE07A216B}" type="presParOf" srcId="{54BAB36D-D657-4C09-ADB3-D45E6A664954}" destId="{FB9DACE1-D550-4207-9A90-A88ADE9EE93D}" srcOrd="0" destOrd="0" presId="urn:microsoft.com/office/officeart/2005/8/layout/hierarchy6"/>
    <dgm:cxn modelId="{52386A8C-C02F-43D1-987C-7834B53F36DE}" type="presParOf" srcId="{54BAB36D-D657-4C09-ADB3-D45E6A664954}" destId="{CD63E120-BA1D-4649-98E6-479E2792E81D}" srcOrd="1" destOrd="0" presId="urn:microsoft.com/office/officeart/2005/8/layout/hierarchy6"/>
    <dgm:cxn modelId="{73A7FEA3-C705-4400-9FB9-27C4137CD1D6}" type="presParOf" srcId="{7B1A0AF9-B4F8-4C53-BA87-73A21AE0CA92}" destId="{E796250C-559F-499D-A285-09F7B413F35B}" srcOrd="1" destOrd="0" presId="urn:microsoft.com/office/officeart/2005/8/layout/hierarchy6"/>
    <dgm:cxn modelId="{94EC93CF-D16F-4F74-A6B9-FD3B54DD6C87}" type="presParOf" srcId="{E796250C-559F-499D-A285-09F7B413F35B}" destId="{6BC40BBC-B826-4A65-ADAB-3138E2D382E9}" srcOrd="0" destOrd="0" presId="urn:microsoft.com/office/officeart/2005/8/layout/hierarchy6"/>
    <dgm:cxn modelId="{0CD01F21-323E-41F9-9207-11F4FD610B69}" type="presParOf" srcId="{7B1A0AF9-B4F8-4C53-BA87-73A21AE0CA92}" destId="{33F390E2-ABC7-4234-979D-557D43C85DF9}" srcOrd="2" destOrd="0" presId="urn:microsoft.com/office/officeart/2005/8/layout/hierarchy6"/>
    <dgm:cxn modelId="{2CD1131C-421A-4DC8-86D5-FF4834B90DA7}" type="presParOf" srcId="{33F390E2-ABC7-4234-979D-557D43C85DF9}" destId="{991CF1E9-5351-433D-87A8-16958273F530}" srcOrd="0" destOrd="0" presId="urn:microsoft.com/office/officeart/2005/8/layout/hierarchy6"/>
    <dgm:cxn modelId="{7336CD1E-0CEB-425E-B084-0A6F4D454ED1}" type="presParOf" srcId="{33F390E2-ABC7-4234-979D-557D43C85DF9}" destId="{164BD694-85A9-4E3B-B50F-26B374165D48}" srcOrd="1" destOrd="0" presId="urn:microsoft.com/office/officeart/2005/8/layout/hierarchy6"/>
    <dgm:cxn modelId="{7A981992-8E2D-41FF-8735-557F3E6C81F9}" type="presParOf" srcId="{7B1A0AF9-B4F8-4C53-BA87-73A21AE0CA92}" destId="{5E4554D3-6CF4-43C5-B70A-ABF5AE67608E}" srcOrd="3" destOrd="0" presId="urn:microsoft.com/office/officeart/2005/8/layout/hierarchy6"/>
    <dgm:cxn modelId="{40759744-E666-45E7-BE08-A681BBC8A8FC}" type="presParOf" srcId="{5E4554D3-6CF4-43C5-B70A-ABF5AE67608E}" destId="{42B4A722-4A07-4004-98F9-D23C382A5DB6}" srcOrd="0" destOrd="0" presId="urn:microsoft.com/office/officeart/2005/8/layout/hierarchy6"/>
    <dgm:cxn modelId="{54C663F5-37F6-45D4-B5A1-2532CE3F9BAC}" type="presParOf" srcId="{7B1A0AF9-B4F8-4C53-BA87-73A21AE0CA92}" destId="{78660357-0796-4E61-9404-CA95B029841D}" srcOrd="4" destOrd="0" presId="urn:microsoft.com/office/officeart/2005/8/layout/hierarchy6"/>
    <dgm:cxn modelId="{6104E72B-765F-491E-AE8A-224622F6E68C}" type="presParOf" srcId="{78660357-0796-4E61-9404-CA95B029841D}" destId="{B26BECA1-EE7A-4251-A025-12FB402B1342}" srcOrd="0" destOrd="0" presId="urn:microsoft.com/office/officeart/2005/8/layout/hierarchy6"/>
    <dgm:cxn modelId="{DA6BE9CD-65AC-482D-88C9-FD750D3DC5F8}" type="presParOf" srcId="{78660357-0796-4E61-9404-CA95B029841D}" destId="{3D0DF712-65C3-4858-B72B-C2594D9162BC}"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BECA1-EE7A-4251-A025-12FB402B1342}">
      <dsp:nvSpPr>
        <dsp:cNvPr id="0" name=""/>
        <dsp:cNvSpPr/>
      </dsp:nvSpPr>
      <dsp:spPr>
        <a:xfrm>
          <a:off x="0" y="2828726"/>
          <a:ext cx="6984776" cy="7748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Token</a:t>
          </a:r>
        </a:p>
      </dsp:txBody>
      <dsp:txXfrm>
        <a:off x="0" y="2828726"/>
        <a:ext cx="2095432" cy="774873"/>
      </dsp:txXfrm>
    </dsp:sp>
    <dsp:sp modelId="{991CF1E9-5351-433D-87A8-16958273F530}">
      <dsp:nvSpPr>
        <dsp:cNvPr id="0" name=""/>
        <dsp:cNvSpPr/>
      </dsp:nvSpPr>
      <dsp:spPr>
        <a:xfrm>
          <a:off x="0" y="1924707"/>
          <a:ext cx="6984776" cy="7748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Protocol</a:t>
          </a:r>
        </a:p>
      </dsp:txBody>
      <dsp:txXfrm>
        <a:off x="0" y="1924707"/>
        <a:ext cx="2095432" cy="774873"/>
      </dsp:txXfrm>
    </dsp:sp>
    <dsp:sp modelId="{FB9DACE1-D550-4207-9A90-A88ADE9EE93D}">
      <dsp:nvSpPr>
        <dsp:cNvPr id="0" name=""/>
        <dsp:cNvSpPr/>
      </dsp:nvSpPr>
      <dsp:spPr>
        <a:xfrm>
          <a:off x="0" y="1020688"/>
          <a:ext cx="6984776" cy="7748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Technology</a:t>
          </a:r>
        </a:p>
      </dsp:txBody>
      <dsp:txXfrm>
        <a:off x="0" y="1020688"/>
        <a:ext cx="2095432" cy="774873"/>
      </dsp:txXfrm>
    </dsp:sp>
    <dsp:sp modelId="{F86B33C4-5F4D-4129-85AF-503981E0F116}">
      <dsp:nvSpPr>
        <dsp:cNvPr id="0" name=""/>
        <dsp:cNvSpPr/>
      </dsp:nvSpPr>
      <dsp:spPr>
        <a:xfrm>
          <a:off x="4300753" y="1085260"/>
          <a:ext cx="968591" cy="645727"/>
        </a:xfrm>
        <a:prstGeom prst="roundRect">
          <a:avLst>
            <a:gd name="adj" fmla="val 10000"/>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Blockchain</a:t>
          </a:r>
        </a:p>
      </dsp:txBody>
      <dsp:txXfrm>
        <a:off x="4319666" y="1104173"/>
        <a:ext cx="930765" cy="607901"/>
      </dsp:txXfrm>
    </dsp:sp>
    <dsp:sp modelId="{D0243EEC-92D7-47F9-8103-794771F52547}">
      <dsp:nvSpPr>
        <dsp:cNvPr id="0" name=""/>
        <dsp:cNvSpPr/>
      </dsp:nvSpPr>
      <dsp:spPr>
        <a:xfrm>
          <a:off x="3211087" y="1730988"/>
          <a:ext cx="1573961" cy="258291"/>
        </a:xfrm>
        <a:custGeom>
          <a:avLst/>
          <a:gdLst/>
          <a:ahLst/>
          <a:cxnLst/>
          <a:rect l="0" t="0" r="0" b="0"/>
          <a:pathLst>
            <a:path>
              <a:moveTo>
                <a:pt x="1573961" y="0"/>
              </a:moveTo>
              <a:lnTo>
                <a:pt x="1573961" y="129145"/>
              </a:lnTo>
              <a:lnTo>
                <a:pt x="0" y="129145"/>
              </a:lnTo>
              <a:lnTo>
                <a:pt x="0" y="25829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C961ED-E5E3-474A-9621-847C4251DE44}">
      <dsp:nvSpPr>
        <dsp:cNvPr id="0" name=""/>
        <dsp:cNvSpPr/>
      </dsp:nvSpPr>
      <dsp:spPr>
        <a:xfrm>
          <a:off x="2726791" y="1989280"/>
          <a:ext cx="968591" cy="645727"/>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Ethereum</a:t>
          </a:r>
        </a:p>
      </dsp:txBody>
      <dsp:txXfrm>
        <a:off x="2745704" y="2008193"/>
        <a:ext cx="930765" cy="607901"/>
      </dsp:txXfrm>
    </dsp:sp>
    <dsp:sp modelId="{DF944AB7-B1A3-454A-9B56-F322DF652135}">
      <dsp:nvSpPr>
        <dsp:cNvPr id="0" name=""/>
        <dsp:cNvSpPr/>
      </dsp:nvSpPr>
      <dsp:spPr>
        <a:xfrm>
          <a:off x="2581502" y="2635007"/>
          <a:ext cx="629584" cy="258291"/>
        </a:xfrm>
        <a:custGeom>
          <a:avLst/>
          <a:gdLst/>
          <a:ahLst/>
          <a:cxnLst/>
          <a:rect l="0" t="0" r="0" b="0"/>
          <a:pathLst>
            <a:path>
              <a:moveTo>
                <a:pt x="629584" y="0"/>
              </a:moveTo>
              <a:lnTo>
                <a:pt x="629584" y="129145"/>
              </a:lnTo>
              <a:lnTo>
                <a:pt x="0" y="129145"/>
              </a:lnTo>
              <a:lnTo>
                <a:pt x="0" y="25829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AA9D9E-7094-4B98-A3B5-280AC4EC6EA4}">
      <dsp:nvSpPr>
        <dsp:cNvPr id="0" name=""/>
        <dsp:cNvSpPr/>
      </dsp:nvSpPr>
      <dsp:spPr>
        <a:xfrm>
          <a:off x="2097206" y="2893299"/>
          <a:ext cx="968591" cy="645727"/>
        </a:xfrm>
        <a:prstGeom prst="roundRect">
          <a:avLst>
            <a:gd name="adj" fmla="val 10000"/>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TenX</a:t>
          </a:r>
          <a:endParaRPr lang="en-US" sz="1200" kern="1200" dirty="0"/>
        </a:p>
      </dsp:txBody>
      <dsp:txXfrm>
        <a:off x="2116119" y="2912212"/>
        <a:ext cx="930765" cy="607901"/>
      </dsp:txXfrm>
    </dsp:sp>
    <dsp:sp modelId="{F41CF7CB-6160-49BE-BA2A-A26283DEF40E}">
      <dsp:nvSpPr>
        <dsp:cNvPr id="0" name=""/>
        <dsp:cNvSpPr/>
      </dsp:nvSpPr>
      <dsp:spPr>
        <a:xfrm>
          <a:off x="3211087" y="2635007"/>
          <a:ext cx="629584" cy="258291"/>
        </a:xfrm>
        <a:custGeom>
          <a:avLst/>
          <a:gdLst/>
          <a:ahLst/>
          <a:cxnLst/>
          <a:rect l="0" t="0" r="0" b="0"/>
          <a:pathLst>
            <a:path>
              <a:moveTo>
                <a:pt x="0" y="0"/>
              </a:moveTo>
              <a:lnTo>
                <a:pt x="0" y="129145"/>
              </a:lnTo>
              <a:lnTo>
                <a:pt x="629584" y="129145"/>
              </a:lnTo>
              <a:lnTo>
                <a:pt x="629584" y="25829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0422A4-47B0-4492-9749-5982D0677957}">
      <dsp:nvSpPr>
        <dsp:cNvPr id="0" name=""/>
        <dsp:cNvSpPr/>
      </dsp:nvSpPr>
      <dsp:spPr>
        <a:xfrm>
          <a:off x="3356375" y="2893299"/>
          <a:ext cx="968591" cy="645727"/>
        </a:xfrm>
        <a:prstGeom prst="roundRect">
          <a:avLst>
            <a:gd name="adj" fmla="val 10000"/>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OMG</a:t>
          </a:r>
        </a:p>
      </dsp:txBody>
      <dsp:txXfrm>
        <a:off x="3375288" y="2912212"/>
        <a:ext cx="930765" cy="607901"/>
      </dsp:txXfrm>
    </dsp:sp>
    <dsp:sp modelId="{FEE2DD56-B280-4F0E-AFAD-244C560A93E9}">
      <dsp:nvSpPr>
        <dsp:cNvPr id="0" name=""/>
        <dsp:cNvSpPr/>
      </dsp:nvSpPr>
      <dsp:spPr>
        <a:xfrm>
          <a:off x="4730786" y="1730988"/>
          <a:ext cx="91440" cy="258291"/>
        </a:xfrm>
        <a:custGeom>
          <a:avLst/>
          <a:gdLst/>
          <a:ahLst/>
          <a:cxnLst/>
          <a:rect l="0" t="0" r="0" b="0"/>
          <a:pathLst>
            <a:path>
              <a:moveTo>
                <a:pt x="54262" y="0"/>
              </a:moveTo>
              <a:lnTo>
                <a:pt x="54262" y="129145"/>
              </a:lnTo>
              <a:lnTo>
                <a:pt x="45720" y="129145"/>
              </a:lnTo>
              <a:lnTo>
                <a:pt x="45720" y="25829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587D04-C016-47CF-83EA-0E07E8DD1ECF}">
      <dsp:nvSpPr>
        <dsp:cNvPr id="0" name=""/>
        <dsp:cNvSpPr/>
      </dsp:nvSpPr>
      <dsp:spPr>
        <a:xfrm>
          <a:off x="4292210" y="1989280"/>
          <a:ext cx="968591" cy="645727"/>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Neo</a:t>
          </a:r>
        </a:p>
      </dsp:txBody>
      <dsp:txXfrm>
        <a:off x="4311123" y="2008193"/>
        <a:ext cx="930765" cy="607901"/>
      </dsp:txXfrm>
    </dsp:sp>
    <dsp:sp modelId="{A1C73349-B7ED-4D3A-ABE9-BC84E8B9837A}">
      <dsp:nvSpPr>
        <dsp:cNvPr id="0" name=""/>
        <dsp:cNvSpPr/>
      </dsp:nvSpPr>
      <dsp:spPr>
        <a:xfrm>
          <a:off x="4776506" y="2635007"/>
          <a:ext cx="323335" cy="258291"/>
        </a:xfrm>
        <a:custGeom>
          <a:avLst/>
          <a:gdLst/>
          <a:ahLst/>
          <a:cxnLst/>
          <a:rect l="0" t="0" r="0" b="0"/>
          <a:pathLst>
            <a:path>
              <a:moveTo>
                <a:pt x="0" y="0"/>
              </a:moveTo>
              <a:lnTo>
                <a:pt x="0" y="129145"/>
              </a:lnTo>
              <a:lnTo>
                <a:pt x="323335" y="129145"/>
              </a:lnTo>
              <a:lnTo>
                <a:pt x="323335" y="25829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C92F9-E6EE-4818-B535-8CF40404902A}">
      <dsp:nvSpPr>
        <dsp:cNvPr id="0" name=""/>
        <dsp:cNvSpPr/>
      </dsp:nvSpPr>
      <dsp:spPr>
        <a:xfrm>
          <a:off x="4615545" y="2893299"/>
          <a:ext cx="968591" cy="645727"/>
        </a:xfrm>
        <a:prstGeom prst="roundRect">
          <a:avLst>
            <a:gd name="adj" fmla="val 10000"/>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Red Pulse</a:t>
          </a:r>
        </a:p>
      </dsp:txBody>
      <dsp:txXfrm>
        <a:off x="4634458" y="2912212"/>
        <a:ext cx="930765" cy="607901"/>
      </dsp:txXfrm>
    </dsp:sp>
    <dsp:sp modelId="{D99A464E-D44F-48BA-AB15-306C1347262F}">
      <dsp:nvSpPr>
        <dsp:cNvPr id="0" name=""/>
        <dsp:cNvSpPr/>
      </dsp:nvSpPr>
      <dsp:spPr>
        <a:xfrm>
          <a:off x="4785049" y="1730988"/>
          <a:ext cx="1573961" cy="258291"/>
        </a:xfrm>
        <a:custGeom>
          <a:avLst/>
          <a:gdLst/>
          <a:ahLst/>
          <a:cxnLst/>
          <a:rect l="0" t="0" r="0" b="0"/>
          <a:pathLst>
            <a:path>
              <a:moveTo>
                <a:pt x="0" y="0"/>
              </a:moveTo>
              <a:lnTo>
                <a:pt x="0" y="129145"/>
              </a:lnTo>
              <a:lnTo>
                <a:pt x="1573961" y="129145"/>
              </a:lnTo>
              <a:lnTo>
                <a:pt x="1573961" y="25829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EF7FB-4FB3-4AA4-B67D-2F18CE8D57DE}">
      <dsp:nvSpPr>
        <dsp:cNvPr id="0" name=""/>
        <dsp:cNvSpPr/>
      </dsp:nvSpPr>
      <dsp:spPr>
        <a:xfrm>
          <a:off x="5874715" y="1989280"/>
          <a:ext cx="968591" cy="645727"/>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Bitcoin</a:t>
          </a:r>
        </a:p>
      </dsp:txBody>
      <dsp:txXfrm>
        <a:off x="5893628" y="2008193"/>
        <a:ext cx="930765" cy="6079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FE6829-909B-43E7-B983-99850429D39C}" type="datetimeFigureOut">
              <a:rPr lang="en-US" smtClean="0"/>
              <a:pPr/>
              <a:t>19-Oct-18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52D799-316A-421E-80ED-CCF6B307225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CD5118-2DE0-4A19-8BD1-22D1AF69B81F}" type="datetimeFigureOut">
              <a:rPr lang="en-US" smtClean="0"/>
              <a:pPr/>
              <a:t>19-Oct-18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0849A4-E815-49FC-916E-D2A553FBC83A}" type="slidenum">
              <a:rPr lang="en-US" smtClean="0"/>
              <a:pPr/>
              <a:t>‹#›</a:t>
            </a:fld>
            <a:endParaRPr lang="en-US"/>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10</a:t>
            </a:fld>
            <a:endParaRPr lang="en-US"/>
          </a:p>
        </p:txBody>
      </p:sp>
    </p:spTree>
    <p:extLst>
      <p:ext uri="{BB962C8B-B14F-4D97-AF65-F5344CB8AC3E}">
        <p14:creationId xmlns:p14="http://schemas.microsoft.com/office/powerpoint/2010/main" val="163823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16</a:t>
            </a:fld>
            <a:endParaRPr lang="en-US"/>
          </a:p>
        </p:txBody>
      </p:sp>
    </p:spTree>
    <p:extLst>
      <p:ext uri="{BB962C8B-B14F-4D97-AF65-F5344CB8AC3E}">
        <p14:creationId xmlns:p14="http://schemas.microsoft.com/office/powerpoint/2010/main" val="499001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17</a:t>
            </a:fld>
            <a:endParaRPr lang="en-US"/>
          </a:p>
        </p:txBody>
      </p:sp>
    </p:spTree>
    <p:extLst>
      <p:ext uri="{BB962C8B-B14F-4D97-AF65-F5344CB8AC3E}">
        <p14:creationId xmlns:p14="http://schemas.microsoft.com/office/powerpoint/2010/main" val="351126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34</a:t>
            </a:fld>
            <a:endParaRPr lang="en-US"/>
          </a:p>
        </p:txBody>
      </p:sp>
    </p:spTree>
    <p:extLst>
      <p:ext uri="{BB962C8B-B14F-4D97-AF65-F5344CB8AC3E}">
        <p14:creationId xmlns:p14="http://schemas.microsoft.com/office/powerpoint/2010/main" val="2695561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35</a:t>
            </a:fld>
            <a:endParaRPr lang="en-US"/>
          </a:p>
        </p:txBody>
      </p:sp>
    </p:spTree>
    <p:extLst>
      <p:ext uri="{BB962C8B-B14F-4D97-AF65-F5344CB8AC3E}">
        <p14:creationId xmlns:p14="http://schemas.microsoft.com/office/powerpoint/2010/main" val="1507783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37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849A4-E815-49FC-916E-D2A553FBC83A}"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2A63DCF3-D8C4-4D67-B6AC-C68431756970}" type="datetimeFigureOut">
              <a:rPr lang="en-US" smtClean="0"/>
              <a:pPr/>
              <a:t>19-Oct-18</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91D70FAD-9E68-4974-B4CE-A55BE4E1181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A63DCF3-D8C4-4D67-B6AC-C68431756970}" type="datetimeFigureOut">
              <a:rPr lang="en-US" smtClean="0"/>
              <a:pPr/>
              <a:t>19-Oct-18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70FAD-9E68-4974-B4CE-A55BE4E1181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A63DCF3-D8C4-4D67-B6AC-C68431756970}" type="datetimeFigureOut">
              <a:rPr lang="en-US" smtClean="0"/>
              <a:pPr/>
              <a:t>19-Oct-18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D70FAD-9E68-4974-B4CE-A55BE4E1181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2A63DCF3-D8C4-4D67-B6AC-C68431756970}" type="datetimeFigureOut">
              <a:rPr lang="en-US" smtClean="0"/>
              <a:pPr/>
              <a:t>19-Oct-18</a:t>
            </a:fld>
            <a:endParaRPr lang="en-US"/>
          </a:p>
        </p:txBody>
      </p:sp>
      <p:sp>
        <p:nvSpPr>
          <p:cNvPr id="9" name="Slide Number Placeholder 8"/>
          <p:cNvSpPr>
            <a:spLocks noGrp="1"/>
          </p:cNvSpPr>
          <p:nvPr>
            <p:ph type="sldNum" sz="quarter" idx="15"/>
          </p:nvPr>
        </p:nvSpPr>
        <p:spPr/>
        <p:txBody>
          <a:bodyPr rtlCol="0"/>
          <a:lstStyle/>
          <a:p>
            <a:fld id="{91D70FAD-9E68-4974-B4CE-A55BE4E1181E}"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2A63DCF3-D8C4-4D67-B6AC-C68431756970}" type="datetimeFigureOut">
              <a:rPr lang="en-US" smtClean="0"/>
              <a:pPr/>
              <a:t>19-Oct-18</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91D70FAD-9E68-4974-B4CE-A55BE4E1181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2A63DCF3-D8C4-4D67-B6AC-C68431756970}" type="datetimeFigureOut">
              <a:rPr lang="en-US" smtClean="0"/>
              <a:pPr/>
              <a:t>19-Oct-18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D70FAD-9E68-4974-B4CE-A55BE4E1181E}"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2A63DCF3-D8C4-4D67-B6AC-C68431756970}" type="datetimeFigureOut">
              <a:rPr lang="en-US" smtClean="0"/>
              <a:pPr/>
              <a:t>19-Oct-18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D70FAD-9E68-4974-B4CE-A55BE4E1181E}"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2A63DCF3-D8C4-4D67-B6AC-C68431756970}" type="datetimeFigureOut">
              <a:rPr lang="en-US" smtClean="0"/>
              <a:pPr/>
              <a:t>19-Oct-18</a:t>
            </a:fld>
            <a:endParaRPr lang="en-US"/>
          </a:p>
        </p:txBody>
      </p:sp>
      <p:sp>
        <p:nvSpPr>
          <p:cNvPr id="7" name="Slide Number Placeholder 6"/>
          <p:cNvSpPr>
            <a:spLocks noGrp="1"/>
          </p:cNvSpPr>
          <p:nvPr>
            <p:ph type="sldNum" sz="quarter" idx="11"/>
          </p:nvPr>
        </p:nvSpPr>
        <p:spPr/>
        <p:txBody>
          <a:bodyPr rtlCol="0"/>
          <a:lstStyle/>
          <a:p>
            <a:fld id="{91D70FAD-9E68-4974-B4CE-A55BE4E1181E}"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3DCF3-D8C4-4D67-B6AC-C68431756970}" type="datetimeFigureOut">
              <a:rPr lang="en-US" smtClean="0"/>
              <a:pPr/>
              <a:t>19-Oct-18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D70FAD-9E68-4974-B4CE-A55BE4E1181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2A63DCF3-D8C4-4D67-B6AC-C68431756970}" type="datetimeFigureOut">
              <a:rPr lang="en-US" smtClean="0"/>
              <a:pPr/>
              <a:t>19-Oct-18</a:t>
            </a:fld>
            <a:endParaRPr lang="en-US"/>
          </a:p>
        </p:txBody>
      </p:sp>
      <p:sp>
        <p:nvSpPr>
          <p:cNvPr id="22" name="Slide Number Placeholder 21"/>
          <p:cNvSpPr>
            <a:spLocks noGrp="1"/>
          </p:cNvSpPr>
          <p:nvPr>
            <p:ph type="sldNum" sz="quarter" idx="15"/>
          </p:nvPr>
        </p:nvSpPr>
        <p:spPr/>
        <p:txBody>
          <a:bodyPr rtlCol="0"/>
          <a:lstStyle/>
          <a:p>
            <a:fld id="{91D70FAD-9E68-4974-B4CE-A55BE4E1181E}"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2A63DCF3-D8C4-4D67-B6AC-C68431756970}" type="datetimeFigureOut">
              <a:rPr lang="en-US" smtClean="0"/>
              <a:pPr/>
              <a:t>19-Oct-18</a:t>
            </a:fld>
            <a:endParaRPr lang="en-US"/>
          </a:p>
        </p:txBody>
      </p:sp>
      <p:sp>
        <p:nvSpPr>
          <p:cNvPr id="18" name="Slide Number Placeholder 17"/>
          <p:cNvSpPr>
            <a:spLocks noGrp="1"/>
          </p:cNvSpPr>
          <p:nvPr>
            <p:ph type="sldNum" sz="quarter" idx="11"/>
          </p:nvPr>
        </p:nvSpPr>
        <p:spPr/>
        <p:txBody>
          <a:bodyPr rtlCol="0"/>
          <a:lstStyle/>
          <a:p>
            <a:fld id="{91D70FAD-9E68-4974-B4CE-A55BE4E1181E}"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2A63DCF3-D8C4-4D67-B6AC-C68431756970}" type="datetimeFigureOut">
              <a:rPr lang="en-US" smtClean="0"/>
              <a:pPr/>
              <a:t>19-Oct-18</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91D70FAD-9E68-4974-B4CE-A55BE4E1181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ripple.com/" TargetMode="Externa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verledger.io/"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steemit.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ropsten.etherscan.io/"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ropsten.etherscan.io/" TargetMode="External"/><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hyperlink" Target="https://www.hyperledger.org/" TargetMode="External"/><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hyperlink" Target="https://www.hyperledger.or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blockchain.info/" TargetMode="External"/><Relationship Id="rId13" Type="http://schemas.openxmlformats.org/officeDocument/2006/relationships/hyperlink" Target="https://coinmarketcap.com/all/views/all/" TargetMode="External"/><Relationship Id="rId3" Type="http://schemas.openxmlformats.org/officeDocument/2006/relationships/hyperlink" Target="https://bitcoin.org/bitcoin.pdf" TargetMode="External"/><Relationship Id="rId7" Type="http://schemas.openxmlformats.org/officeDocument/2006/relationships/hyperlink" Target="https://en.bitcoin.it/wiki/Main_Page" TargetMode="External"/><Relationship Id="rId12" Type="http://schemas.openxmlformats.org/officeDocument/2006/relationships/hyperlink" Target="https://training.linuxfoundation.org/porta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academy.b9lab.com/" TargetMode="External"/><Relationship Id="rId11" Type="http://schemas.openxmlformats.org/officeDocument/2006/relationships/hyperlink" Target="https://cognitiveclass.ai/badges/blockchain-essentials/" TargetMode="External"/><Relationship Id="rId5" Type="http://schemas.openxmlformats.org/officeDocument/2006/relationships/hyperlink" Target="https://blockgeeks.com/guides/smart-contracts/" TargetMode="External"/><Relationship Id="rId15" Type="http://schemas.openxmlformats.org/officeDocument/2006/relationships/hyperlink" Target="https://en.bitcoin.it/wiki/Irreversible_Transactions" TargetMode="External"/><Relationship Id="rId10" Type="http://schemas.openxmlformats.org/officeDocument/2006/relationships/hyperlink" Target="https://www.slideshare.net/Blockstrap" TargetMode="External"/><Relationship Id="rId4" Type="http://schemas.openxmlformats.org/officeDocument/2006/relationships/hyperlink" Target="https://bitcoin.org/en/developer-guide" TargetMode="External"/><Relationship Id="rId9" Type="http://schemas.openxmlformats.org/officeDocument/2006/relationships/hyperlink" Target="https://www.hyperledger.org/" TargetMode="External"/><Relationship Id="rId14" Type="http://schemas.openxmlformats.org/officeDocument/2006/relationships/hyperlink" Target="https://masterthecrypto.com/differences-between-cryptocurrency-coins-and-token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55776" y="2888940"/>
            <a:ext cx="4032448" cy="1080120"/>
          </a:xfrm>
        </p:spPr>
        <p:txBody>
          <a:bodyPr anchor="t">
            <a:normAutofit/>
          </a:bodyPr>
          <a:lstStyle/>
          <a:p>
            <a:pPr algn="ctr"/>
            <a:r>
              <a:rPr lang="en-US" sz="4400" dirty="0">
                <a:solidFill>
                  <a:schemeClr val="bg1"/>
                </a:solidFill>
              </a:rPr>
              <a:t>Blockchain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634082"/>
          </a:xfrm>
        </p:spPr>
        <p:txBody>
          <a:bodyPr anchor="t"/>
          <a:lstStyle/>
          <a:p>
            <a:r>
              <a:rPr lang="en-US" dirty="0"/>
              <a:t>Blockchain | </a:t>
            </a:r>
            <a:r>
              <a:rPr lang="en-US" sz="2500" b="1" dirty="0"/>
              <a:t>Key terms </a:t>
            </a:r>
            <a:r>
              <a:rPr lang="en-US" dirty="0"/>
              <a:t>|</a:t>
            </a:r>
            <a:r>
              <a:rPr lang="en-US" b="1" dirty="0"/>
              <a:t> </a:t>
            </a:r>
            <a:r>
              <a:rPr lang="en-US" sz="2000" b="1" dirty="0"/>
              <a:t>Distributed</a:t>
            </a:r>
            <a:endParaRPr lang="en-US" sz="2000" dirty="0"/>
          </a:p>
        </p:txBody>
      </p:sp>
      <p:pic>
        <p:nvPicPr>
          <p:cNvPr id="4" name="Picture 3"/>
          <p:cNvPicPr>
            <a:picLocks noChangeAspect="1"/>
          </p:cNvPicPr>
          <p:nvPr/>
        </p:nvPicPr>
        <p:blipFill>
          <a:blip r:embed="rId3"/>
          <a:stretch>
            <a:fillRect/>
          </a:stretch>
        </p:blipFill>
        <p:spPr>
          <a:xfrm>
            <a:off x="538361" y="1052736"/>
            <a:ext cx="3457575" cy="2257425"/>
          </a:xfrm>
          <a:prstGeom prst="rect">
            <a:avLst/>
          </a:prstGeom>
        </p:spPr>
      </p:pic>
      <p:pic>
        <p:nvPicPr>
          <p:cNvPr id="5" name="Picture 4"/>
          <p:cNvPicPr>
            <a:picLocks noChangeAspect="1"/>
          </p:cNvPicPr>
          <p:nvPr/>
        </p:nvPicPr>
        <p:blipFill>
          <a:blip r:embed="rId4"/>
          <a:stretch>
            <a:fillRect/>
          </a:stretch>
        </p:blipFill>
        <p:spPr>
          <a:xfrm>
            <a:off x="4595880" y="991761"/>
            <a:ext cx="3133377" cy="2653263"/>
          </a:xfrm>
          <a:prstGeom prst="rect">
            <a:avLst/>
          </a:prstGeom>
        </p:spPr>
      </p:pic>
      <p:sp>
        <p:nvSpPr>
          <p:cNvPr id="6" name="Rectangle 5"/>
          <p:cNvSpPr/>
          <p:nvPr/>
        </p:nvSpPr>
        <p:spPr>
          <a:xfrm>
            <a:off x="457200" y="3822957"/>
            <a:ext cx="3826768" cy="2569934"/>
          </a:xfrm>
          <a:prstGeom prst="rect">
            <a:avLst/>
          </a:prstGeom>
        </p:spPr>
        <p:txBody>
          <a:bodyPr wrap="square">
            <a:spAutoFit/>
          </a:bodyPr>
          <a:lstStyle/>
          <a:p>
            <a:r>
              <a:rPr lang="en-US" sz="1400" b="1" dirty="0">
                <a:solidFill>
                  <a:srgbClr val="000000"/>
                </a:solidFill>
                <a:latin typeface="Verdana" panose="020B0604030504040204" pitchFamily="34" charset="0"/>
              </a:rPr>
              <a:t>Centralized Ledger:</a:t>
            </a:r>
            <a:br>
              <a:rPr lang="en-US" sz="1400" b="1" dirty="0">
                <a:solidFill>
                  <a:srgbClr val="000000"/>
                </a:solidFill>
                <a:latin typeface="Verdana" panose="020B0604030504040204" pitchFamily="34" charset="0"/>
              </a:rPr>
            </a:br>
            <a:endParaRPr lang="en-US" sz="1400" dirty="0">
              <a:solidFill>
                <a:srgbClr val="000000"/>
              </a:solidFill>
              <a:latin typeface="Verdana" panose="020B0604030504040204" pitchFamily="34" charset="0"/>
            </a:endParaRPr>
          </a:p>
          <a:p>
            <a:pPr marL="285750" indent="-285750">
              <a:buClr>
                <a:schemeClr val="accent1"/>
              </a:buClr>
              <a:buFont typeface="Courier New" panose="02070309020205020404" pitchFamily="49" charset="0"/>
              <a:buChar char="o"/>
            </a:pPr>
            <a:r>
              <a:rPr lang="en-US" sz="1900" dirty="0"/>
              <a:t>Maintained by a central party</a:t>
            </a:r>
          </a:p>
          <a:p>
            <a:pPr marL="285750" indent="-285750">
              <a:buClr>
                <a:schemeClr val="accent1"/>
              </a:buClr>
              <a:buFont typeface="Courier New" panose="02070309020205020404" pitchFamily="49" charset="0"/>
              <a:buChar char="o"/>
            </a:pPr>
            <a:r>
              <a:rPr lang="en-US" sz="1900" dirty="0"/>
              <a:t>Each institution maintains their own ledger - creates single point of failure</a:t>
            </a:r>
          </a:p>
          <a:p>
            <a:pPr marL="285750" indent="-285750">
              <a:buClr>
                <a:schemeClr val="accent1"/>
              </a:buClr>
              <a:buFont typeface="Courier New" panose="02070309020205020404" pitchFamily="49" charset="0"/>
              <a:buChar char="o"/>
            </a:pPr>
            <a:r>
              <a:rPr lang="en-US" sz="1900" dirty="0"/>
              <a:t>Reconciliation is required to make sure there are no failed transactions</a:t>
            </a:r>
          </a:p>
        </p:txBody>
      </p:sp>
      <p:sp>
        <p:nvSpPr>
          <p:cNvPr id="8" name="Rectangle 7"/>
          <p:cNvSpPr/>
          <p:nvPr/>
        </p:nvSpPr>
        <p:spPr>
          <a:xfrm>
            <a:off x="4619944" y="3789040"/>
            <a:ext cx="4248472" cy="2862322"/>
          </a:xfrm>
          <a:prstGeom prst="rect">
            <a:avLst/>
          </a:prstGeom>
        </p:spPr>
        <p:txBody>
          <a:bodyPr wrap="square">
            <a:spAutoFit/>
          </a:bodyPr>
          <a:lstStyle/>
          <a:p>
            <a:r>
              <a:rPr lang="en-US" sz="1400" b="1" dirty="0">
                <a:solidFill>
                  <a:srgbClr val="000000"/>
                </a:solidFill>
                <a:latin typeface="Verdana" panose="020B0604030504040204" pitchFamily="34" charset="0"/>
              </a:rPr>
              <a:t>Distributed Ledger:</a:t>
            </a:r>
            <a:br>
              <a:rPr lang="en-US" sz="1400" b="1" dirty="0">
                <a:solidFill>
                  <a:srgbClr val="000000"/>
                </a:solidFill>
                <a:latin typeface="Verdana" panose="020B0604030504040204" pitchFamily="34" charset="0"/>
              </a:rPr>
            </a:br>
            <a:endParaRPr lang="en-US" sz="1400" dirty="0">
              <a:solidFill>
                <a:srgbClr val="000000"/>
              </a:solidFill>
              <a:latin typeface="Verdana" panose="020B0604030504040204" pitchFamily="34" charset="0"/>
            </a:endParaRPr>
          </a:p>
          <a:p>
            <a:pPr marL="285750" indent="-285750">
              <a:buClr>
                <a:schemeClr val="accent1"/>
              </a:buClr>
              <a:buFont typeface="Courier New" panose="02070309020205020404" pitchFamily="49" charset="0"/>
              <a:buChar char="o"/>
            </a:pPr>
            <a:r>
              <a:rPr lang="en-US" sz="1900" dirty="0"/>
              <a:t>Same copy of the ledger distributed to all nodes over peer to peer network</a:t>
            </a:r>
          </a:p>
          <a:p>
            <a:pPr marL="285750" indent="-285750">
              <a:buClr>
                <a:schemeClr val="accent1"/>
              </a:buClr>
              <a:buFont typeface="Courier New" panose="02070309020205020404" pitchFamily="49" charset="0"/>
              <a:buChar char="o"/>
            </a:pPr>
            <a:r>
              <a:rPr lang="en-US" sz="1900" dirty="0"/>
              <a:t>No single point of failure increasing resilience to outages and attacks</a:t>
            </a:r>
          </a:p>
          <a:p>
            <a:pPr marL="285750" indent="-285750">
              <a:buClr>
                <a:schemeClr val="accent1"/>
              </a:buClr>
              <a:buFont typeface="Courier New" panose="02070309020205020404" pitchFamily="49" charset="0"/>
              <a:buChar char="o"/>
            </a:pPr>
            <a:r>
              <a:rPr lang="en-US" sz="1900" dirty="0"/>
              <a:t>No reconciliation is required</a:t>
            </a:r>
          </a:p>
          <a:p>
            <a:pPr marL="285750" indent="-285750">
              <a:buClr>
                <a:schemeClr val="accent1"/>
              </a:buClr>
              <a:buFont typeface="Courier New" panose="02070309020205020404" pitchFamily="49" charset="0"/>
              <a:buChar char="o"/>
            </a:pPr>
            <a:r>
              <a:rPr lang="en-US" sz="1900" dirty="0"/>
              <a:t>No dependency on a central party</a:t>
            </a:r>
          </a:p>
        </p:txBody>
      </p:sp>
    </p:spTree>
    <p:extLst>
      <p:ext uri="{BB962C8B-B14F-4D97-AF65-F5344CB8AC3E}">
        <p14:creationId xmlns:p14="http://schemas.microsoft.com/office/powerpoint/2010/main" val="2929345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634082"/>
          </a:xfrm>
        </p:spPr>
        <p:txBody>
          <a:bodyPr anchor="t"/>
          <a:lstStyle/>
          <a:p>
            <a:r>
              <a:rPr lang="en-US" dirty="0"/>
              <a:t>Blockchain | </a:t>
            </a:r>
            <a:r>
              <a:rPr lang="en-US" sz="2500" b="1" dirty="0"/>
              <a:t>Key terms </a:t>
            </a:r>
            <a:r>
              <a:rPr lang="en-US" dirty="0"/>
              <a:t>|</a:t>
            </a:r>
            <a:r>
              <a:rPr lang="en-US" b="1" dirty="0"/>
              <a:t> </a:t>
            </a:r>
            <a:r>
              <a:rPr lang="en-US" sz="2000" b="1" dirty="0"/>
              <a:t>Permission less</a:t>
            </a:r>
            <a:endParaRPr lang="en-US" sz="2000" dirty="0"/>
          </a:p>
        </p:txBody>
      </p:sp>
      <p:sp>
        <p:nvSpPr>
          <p:cNvPr id="5" name="Content Placeholder 4"/>
          <p:cNvSpPr>
            <a:spLocks noGrp="1"/>
          </p:cNvSpPr>
          <p:nvPr>
            <p:ph sz="quarter" idx="1"/>
          </p:nvPr>
        </p:nvSpPr>
        <p:spPr>
          <a:xfrm>
            <a:off x="457200" y="980728"/>
            <a:ext cx="8075240" cy="5544616"/>
          </a:xfrm>
        </p:spPr>
        <p:txBody>
          <a:bodyPr>
            <a:normAutofit/>
          </a:bodyPr>
          <a:lstStyle/>
          <a:p>
            <a:pPr algn="just" fontAlgn="base"/>
            <a:r>
              <a:rPr lang="en-US" sz="2000" dirty="0"/>
              <a:t>Anyone can participate, without permission. </a:t>
            </a:r>
            <a:r>
              <a:rPr lang="en-US" sz="2000" b="1" dirty="0"/>
              <a:t>(1) </a:t>
            </a:r>
            <a:r>
              <a:rPr lang="en-US" sz="2000" dirty="0"/>
              <a:t>Anyone can download the code and start running a public node on their local device, validating transactions in the network, thus participating in the consensus process – the process for determining what blocks get added to the chain and what the current state is. </a:t>
            </a:r>
            <a:r>
              <a:rPr lang="en-US" sz="2000" b="1" dirty="0"/>
              <a:t>(2) </a:t>
            </a:r>
            <a:r>
              <a:rPr lang="en-US" sz="2000" dirty="0"/>
              <a:t>Anyone in the world can send transactions through the network and expect to see them included in the blockchain if they are valid. </a:t>
            </a:r>
            <a:r>
              <a:rPr lang="en-US" sz="2000" b="1" dirty="0"/>
              <a:t>(3) </a:t>
            </a:r>
            <a:r>
              <a:rPr lang="en-US" sz="2000" dirty="0"/>
              <a:t>Anyone can read transaction on the public block explorer. Transactions are transparent, but anonymous/</a:t>
            </a:r>
            <a:r>
              <a:rPr lang="en-US" sz="2000" dirty="0" err="1"/>
              <a:t>pseudonumous</a:t>
            </a:r>
            <a:r>
              <a:rPr lang="en-US" sz="2000" dirty="0"/>
              <a:t>.</a:t>
            </a:r>
          </a:p>
          <a:p>
            <a:pPr algn="just" fontAlgn="base"/>
            <a:r>
              <a:rPr lang="en-US" sz="2000" b="1" dirty="0"/>
              <a:t>Examples</a:t>
            </a:r>
            <a:r>
              <a:rPr lang="en-US" sz="2000" dirty="0"/>
              <a:t>: Bitcoin, Ethereum, </a:t>
            </a:r>
            <a:r>
              <a:rPr lang="en-US" sz="2000" dirty="0" err="1"/>
              <a:t>Monero</a:t>
            </a:r>
            <a:r>
              <a:rPr lang="en-US" sz="2000" dirty="0"/>
              <a:t>, Dash, Litecoin, </a:t>
            </a:r>
            <a:r>
              <a:rPr lang="en-US" sz="2000" dirty="0" err="1"/>
              <a:t>Dodgecoin</a:t>
            </a:r>
            <a:r>
              <a:rPr lang="en-US" sz="2000" dirty="0"/>
              <a:t>, etc.</a:t>
            </a:r>
          </a:p>
          <a:p>
            <a:pPr algn="just" fontAlgn="base"/>
            <a:r>
              <a:rPr lang="en-US" sz="2000" b="1" dirty="0"/>
              <a:t>Effects</a:t>
            </a:r>
            <a:r>
              <a:rPr lang="en-US" sz="2000" dirty="0"/>
              <a:t>: (1) Potential to disrupt current business models through disintermediation. (2) No infrastructure costs: No need to maintain servers or system </a:t>
            </a:r>
            <a:r>
              <a:rPr lang="en-US" sz="2000" dirty="0" err="1"/>
              <a:t>admins</a:t>
            </a:r>
            <a:r>
              <a:rPr lang="en-US" sz="2000" dirty="0"/>
              <a:t> radically reduces the costs of creating and running decentralized applications (</a:t>
            </a:r>
            <a:r>
              <a:rPr lang="en-US" sz="2000" dirty="0" err="1"/>
              <a:t>dApps</a:t>
            </a:r>
            <a:r>
              <a:rPr lang="en-US" sz="2000"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634082"/>
          </a:xfrm>
        </p:spPr>
        <p:txBody>
          <a:bodyPr anchor="t"/>
          <a:lstStyle/>
          <a:p>
            <a:r>
              <a:rPr lang="en-US" dirty="0"/>
              <a:t>Blockchain | </a:t>
            </a:r>
            <a:r>
              <a:rPr lang="en-US" sz="2500" b="1" dirty="0"/>
              <a:t>Key terms </a:t>
            </a:r>
            <a:r>
              <a:rPr lang="en-US" dirty="0"/>
              <a:t>|</a:t>
            </a:r>
            <a:r>
              <a:rPr lang="en-US" b="1" dirty="0"/>
              <a:t> </a:t>
            </a:r>
            <a:r>
              <a:rPr lang="en-US" sz="2000" b="1" dirty="0"/>
              <a:t>Immutability</a:t>
            </a:r>
            <a:endParaRPr lang="en-US" sz="2000" dirty="0"/>
          </a:p>
        </p:txBody>
      </p:sp>
      <p:sp>
        <p:nvSpPr>
          <p:cNvPr id="5" name="Content Placeholder 4"/>
          <p:cNvSpPr>
            <a:spLocks noGrp="1"/>
          </p:cNvSpPr>
          <p:nvPr>
            <p:ph sz="quarter" idx="1"/>
          </p:nvPr>
        </p:nvSpPr>
        <p:spPr>
          <a:xfrm>
            <a:off x="457200" y="980728"/>
            <a:ext cx="8075240" cy="3168352"/>
          </a:xfrm>
        </p:spPr>
        <p:txBody>
          <a:bodyPr>
            <a:noAutofit/>
          </a:bodyPr>
          <a:lstStyle/>
          <a:p>
            <a:pPr algn="just" fontAlgn="base"/>
            <a:r>
              <a:rPr lang="en-US" sz="2000" dirty="0"/>
              <a:t>In plain English, this word is used to denote something which </a:t>
            </a:r>
            <a:r>
              <a:rPr lang="en-US" sz="2000" i="1" u="sng" dirty="0"/>
              <a:t>can never be modified or changed</a:t>
            </a:r>
            <a:r>
              <a:rPr lang="en-US" sz="2000" dirty="0"/>
              <a:t>. </a:t>
            </a:r>
          </a:p>
          <a:p>
            <a:pPr algn="just" fontAlgn="base"/>
            <a:endParaRPr lang="en-US" sz="2000" dirty="0"/>
          </a:p>
          <a:p>
            <a:pPr algn="just" fontAlgn="base"/>
            <a:r>
              <a:rPr lang="en-US" sz="2000" dirty="0"/>
              <a:t>In a blockchain, it refers to the global log of transactions, which is created by consensus between the chain’s participants. The basic notion is this: once a blockchain transaction has received a sufficient level of validation, some cryptography ensures that it can never be replaced or reversed. This marks blockchain as different from regular files or databases, in which information can be edited and deleted at will.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634082"/>
          </a:xfrm>
        </p:spPr>
        <p:txBody>
          <a:bodyPr anchor="t"/>
          <a:lstStyle/>
          <a:p>
            <a:r>
              <a:rPr lang="en-US" dirty="0"/>
              <a:t>Blockchain | </a:t>
            </a:r>
            <a:r>
              <a:rPr lang="en-US" sz="2500" b="1" dirty="0"/>
              <a:t>Key terms </a:t>
            </a:r>
            <a:r>
              <a:rPr lang="en-US" dirty="0"/>
              <a:t>|</a:t>
            </a:r>
            <a:r>
              <a:rPr lang="en-US" b="1" dirty="0"/>
              <a:t> </a:t>
            </a:r>
            <a:r>
              <a:rPr lang="en-US" sz="2000" b="1" dirty="0"/>
              <a:t>Consensus</a:t>
            </a:r>
            <a:endParaRPr lang="en-US" sz="2000" dirty="0"/>
          </a:p>
        </p:txBody>
      </p:sp>
      <p:sp>
        <p:nvSpPr>
          <p:cNvPr id="5" name="Content Placeholder 4"/>
          <p:cNvSpPr>
            <a:spLocks noGrp="1"/>
          </p:cNvSpPr>
          <p:nvPr>
            <p:ph sz="quarter" idx="1"/>
          </p:nvPr>
        </p:nvSpPr>
        <p:spPr>
          <a:xfrm>
            <a:off x="457200" y="980728"/>
            <a:ext cx="8075240" cy="1152128"/>
          </a:xfrm>
        </p:spPr>
        <p:txBody>
          <a:bodyPr>
            <a:normAutofit fontScale="85000" lnSpcReduction="10000"/>
          </a:bodyPr>
          <a:lstStyle/>
          <a:p>
            <a:pPr algn="just"/>
            <a:r>
              <a:rPr lang="en-US" sz="2000" dirty="0"/>
              <a:t>An identified problem in distributed computing, which is probably unsolvable but can nonetheless be mitigated, is how to reach consensus in a hierarchy-free, permission-less and failure-prone network. </a:t>
            </a:r>
          </a:p>
          <a:p>
            <a:pPr algn="just"/>
            <a:r>
              <a:rPr lang="en-US" sz="2000" dirty="0"/>
              <a:t>Byzantine Generals' Problem:</a:t>
            </a:r>
          </a:p>
        </p:txBody>
      </p:sp>
      <p:pic>
        <p:nvPicPr>
          <p:cNvPr id="4098" name="Picture 2"/>
          <p:cNvPicPr>
            <a:picLocks noChangeAspect="1" noChangeArrowheads="1"/>
          </p:cNvPicPr>
          <p:nvPr/>
        </p:nvPicPr>
        <p:blipFill>
          <a:blip r:embed="rId3" cstate="print"/>
          <a:srcRect l="12779"/>
          <a:stretch>
            <a:fillRect/>
          </a:stretch>
        </p:blipFill>
        <p:spPr bwMode="auto">
          <a:xfrm>
            <a:off x="2123728" y="2204864"/>
            <a:ext cx="4680520" cy="4527060"/>
          </a:xfrm>
          <a:prstGeom prst="rect">
            <a:avLst/>
          </a:prstGeom>
          <a:noFill/>
          <a:ln w="9525">
            <a:noFill/>
            <a:miter lim="800000"/>
            <a:headEnd/>
            <a:tailEnd/>
          </a:ln>
        </p:spPr>
      </p:pic>
      <p:sp>
        <p:nvSpPr>
          <p:cNvPr id="7" name="TextBox 6"/>
          <p:cNvSpPr txBox="1"/>
          <p:nvPr/>
        </p:nvSpPr>
        <p:spPr>
          <a:xfrm>
            <a:off x="3953745" y="4910971"/>
            <a:ext cx="1080120" cy="246221"/>
          </a:xfrm>
          <a:prstGeom prst="rect">
            <a:avLst/>
          </a:prstGeom>
          <a:noFill/>
        </p:spPr>
        <p:txBody>
          <a:bodyPr wrap="square" rtlCol="0">
            <a:spAutoFit/>
          </a:bodyPr>
          <a:lstStyle/>
          <a:p>
            <a:r>
              <a:rPr lang="en-US" sz="1000" dirty="0"/>
              <a:t>Attack/Retreat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91264" cy="634082"/>
          </a:xfrm>
        </p:spPr>
        <p:txBody>
          <a:bodyPr anchor="t">
            <a:normAutofit fontScale="90000"/>
          </a:bodyPr>
          <a:lstStyle/>
          <a:p>
            <a:r>
              <a:rPr lang="en-US" dirty="0"/>
              <a:t>Blockchain | </a:t>
            </a:r>
            <a:r>
              <a:rPr lang="en-US" sz="2500" b="1" dirty="0"/>
              <a:t>Key terms </a:t>
            </a:r>
            <a:r>
              <a:rPr lang="en-US" dirty="0"/>
              <a:t>|</a:t>
            </a:r>
            <a:r>
              <a:rPr lang="en-US" b="1" dirty="0"/>
              <a:t> </a:t>
            </a:r>
            <a:r>
              <a:rPr lang="en-US" sz="2200" b="1" dirty="0"/>
              <a:t>Consensus</a:t>
            </a:r>
            <a:r>
              <a:rPr lang="en-US" sz="2000" dirty="0"/>
              <a:t> </a:t>
            </a:r>
            <a:r>
              <a:rPr lang="en-US" dirty="0"/>
              <a:t>|</a:t>
            </a:r>
            <a:r>
              <a:rPr lang="en-US" sz="2000" b="1" dirty="0"/>
              <a:t> Proof of work</a:t>
            </a:r>
            <a:endParaRPr lang="en-US" sz="20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876"/>
          <a:stretch/>
        </p:blipFill>
        <p:spPr>
          <a:xfrm>
            <a:off x="2402390" y="824864"/>
            <a:ext cx="4339221" cy="59766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 </a:t>
            </a:r>
            <a:r>
              <a:rPr lang="en-US" sz="2500" b="1" dirty="0"/>
              <a:t>Key terms </a:t>
            </a:r>
            <a:r>
              <a:rPr lang="en-US" dirty="0"/>
              <a:t>|</a:t>
            </a:r>
            <a:r>
              <a:rPr lang="en-US" b="1" dirty="0"/>
              <a:t> </a:t>
            </a:r>
            <a:r>
              <a:rPr lang="en-US" sz="2000" b="1" dirty="0"/>
              <a:t>Encryption</a:t>
            </a:r>
            <a:endParaRPr lang="en-US" sz="2000" dirty="0"/>
          </a:p>
        </p:txBody>
      </p:sp>
      <p:sp>
        <p:nvSpPr>
          <p:cNvPr id="5" name="Content Placeholder 4"/>
          <p:cNvSpPr>
            <a:spLocks noGrp="1"/>
          </p:cNvSpPr>
          <p:nvPr>
            <p:ph sz="quarter" idx="1"/>
          </p:nvPr>
        </p:nvSpPr>
        <p:spPr>
          <a:xfrm>
            <a:off x="457200" y="980728"/>
            <a:ext cx="8075240" cy="5760640"/>
          </a:xfrm>
        </p:spPr>
        <p:txBody>
          <a:bodyPr>
            <a:normAutofit lnSpcReduction="10000"/>
          </a:bodyPr>
          <a:lstStyle/>
          <a:p>
            <a:pPr algn="just">
              <a:buNone/>
            </a:pPr>
            <a:r>
              <a:rPr lang="en-US" sz="2000" b="1" dirty="0"/>
              <a:t>Each block of the blockchain is identified by:</a:t>
            </a:r>
          </a:p>
          <a:p>
            <a:pPr algn="just"/>
            <a:r>
              <a:rPr lang="en-US" sz="2000" dirty="0"/>
              <a:t>the hash of its predecessor;</a:t>
            </a:r>
          </a:p>
          <a:p>
            <a:pPr algn="just"/>
            <a:r>
              <a:rPr lang="en-US" sz="2000" dirty="0"/>
              <a:t>the root hash of its transactions </a:t>
            </a:r>
            <a:r>
              <a:rPr lang="en-US" sz="2000" dirty="0" err="1"/>
              <a:t>merkle</a:t>
            </a:r>
            <a:r>
              <a:rPr lang="en-US" sz="2000" dirty="0"/>
              <a:t> tree;</a:t>
            </a:r>
          </a:p>
          <a:p>
            <a:pPr algn="just"/>
            <a:r>
              <a:rPr lang="en-US" sz="2000" dirty="0"/>
              <a:t>a nonce that solves the mining puzzle;</a:t>
            </a:r>
          </a:p>
          <a:p>
            <a:pPr algn="just"/>
            <a:r>
              <a:rPr lang="en-US" sz="2000" dirty="0"/>
              <a:t>a hash of the above.</a:t>
            </a:r>
          </a:p>
          <a:p>
            <a:pPr marL="0" indent="0" algn="just">
              <a:buNone/>
            </a:pPr>
            <a:r>
              <a:rPr lang="en-US" sz="2000" b="1" dirty="0"/>
              <a:t>For a malicious node to remove or insert transactions, it would need to:</a:t>
            </a:r>
          </a:p>
          <a:p>
            <a:pPr algn="just"/>
            <a:r>
              <a:rPr lang="en-US" sz="2000" dirty="0"/>
              <a:t>update the root hash of the containing block's </a:t>
            </a:r>
            <a:r>
              <a:rPr lang="en-US" sz="2000" dirty="0" err="1"/>
              <a:t>Merkle</a:t>
            </a:r>
            <a:r>
              <a:rPr lang="en-US" sz="2000" dirty="0"/>
              <a:t> tree;</a:t>
            </a:r>
          </a:p>
          <a:p>
            <a:pPr algn="just"/>
            <a:r>
              <a:rPr lang="en-US" sz="2000" dirty="0"/>
              <a:t>update the nonce of the containing block;</a:t>
            </a:r>
          </a:p>
          <a:p>
            <a:pPr algn="just"/>
            <a:r>
              <a:rPr lang="en-US" sz="2000" dirty="0"/>
              <a:t>update the hash of the containing block;</a:t>
            </a:r>
          </a:p>
          <a:p>
            <a:pPr algn="just"/>
            <a:r>
              <a:rPr lang="en-US" sz="2000" dirty="0"/>
              <a:t>do the same for all subsequent blocks.</a:t>
            </a:r>
          </a:p>
          <a:p>
            <a:pPr algn="just"/>
            <a:endParaRPr lang="en-US" sz="2000" dirty="0"/>
          </a:p>
          <a:p>
            <a:pPr marL="0" indent="0" algn="just">
              <a:buNone/>
            </a:pPr>
            <a:r>
              <a:rPr lang="en-US" sz="2000" dirty="0"/>
              <a:t>This is theoretically possible, but in practice requires the malicious nodes to harness more processing power than the honest nodes, hence the term 51%-attack.</a:t>
            </a:r>
          </a:p>
          <a:p>
            <a:pPr marL="0" indent="0" algn="just">
              <a:buNone/>
            </a:pPr>
            <a:endParaRPr lang="en-US" sz="2000" dirty="0"/>
          </a:p>
          <a:p>
            <a:pPr marL="0" indent="0" algn="just">
              <a:buNone/>
            </a:pPr>
            <a:r>
              <a:rPr lang="en-US" sz="2000" dirty="0"/>
              <a:t>Bitcoin uses SHA-256 encryption method.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 </a:t>
            </a:r>
            <a:r>
              <a:rPr lang="en-US" sz="2500" b="1" dirty="0"/>
              <a:t>Key terms </a:t>
            </a:r>
            <a:r>
              <a:rPr lang="en-US" dirty="0"/>
              <a:t>|</a:t>
            </a:r>
            <a:r>
              <a:rPr lang="en-US" b="1" dirty="0"/>
              <a:t> </a:t>
            </a:r>
            <a:r>
              <a:rPr lang="en-US" sz="2000" b="1" dirty="0"/>
              <a:t>Encryption</a:t>
            </a:r>
            <a:endParaRPr lang="en-US" sz="2000" dirty="0"/>
          </a:p>
        </p:txBody>
      </p:sp>
      <p:pic>
        <p:nvPicPr>
          <p:cNvPr id="6" name="Content Placeholder 5"/>
          <p:cNvPicPr>
            <a:picLocks noGrp="1" noChangeAspect="1"/>
          </p:cNvPicPr>
          <p:nvPr>
            <p:ph sz="quarter" idx="1"/>
          </p:nvPr>
        </p:nvPicPr>
        <p:blipFill>
          <a:blip r:embed="rId3"/>
          <a:stretch>
            <a:fillRect/>
          </a:stretch>
        </p:blipFill>
        <p:spPr>
          <a:xfrm>
            <a:off x="1763688" y="1196752"/>
            <a:ext cx="4901208" cy="2736304"/>
          </a:xfrm>
          <a:prstGeom prst="rect">
            <a:avLst/>
          </a:prstGeom>
        </p:spPr>
      </p:pic>
      <p:sp>
        <p:nvSpPr>
          <p:cNvPr id="8" name="TextBox 7"/>
          <p:cNvSpPr txBox="1"/>
          <p:nvPr/>
        </p:nvSpPr>
        <p:spPr>
          <a:xfrm>
            <a:off x="437322" y="4438028"/>
            <a:ext cx="8237833" cy="1754326"/>
          </a:xfrm>
          <a:prstGeom prst="rect">
            <a:avLst/>
          </a:prstGeom>
          <a:noFill/>
        </p:spPr>
        <p:txBody>
          <a:bodyPr wrap="none" rtlCol="0">
            <a:spAutoFit/>
          </a:bodyPr>
          <a:lstStyle/>
          <a:p>
            <a:pPr marL="274320" indent="-274320" algn="just">
              <a:spcBef>
                <a:spcPts val="600"/>
              </a:spcBef>
              <a:buClr>
                <a:schemeClr val="accent1"/>
              </a:buClr>
              <a:buSzPct val="70000"/>
              <a:buFont typeface="Wingdings"/>
              <a:buChar char=""/>
            </a:pPr>
            <a:r>
              <a:rPr lang="en-US" sz="2000" dirty="0"/>
              <a:t>Transactions are secured thru public key cryptography</a:t>
            </a:r>
          </a:p>
          <a:p>
            <a:pPr marL="274320" indent="-274320" algn="just">
              <a:spcBef>
                <a:spcPts val="600"/>
              </a:spcBef>
              <a:buClr>
                <a:schemeClr val="accent1"/>
              </a:buClr>
              <a:buSzPct val="70000"/>
              <a:buFont typeface="Wingdings"/>
              <a:buChar char=""/>
            </a:pPr>
            <a:r>
              <a:rPr lang="en-US" sz="2000" dirty="0"/>
              <a:t>Private key is only known to sender and used to sign transactions</a:t>
            </a:r>
          </a:p>
          <a:p>
            <a:pPr marL="274320" indent="-274320" algn="just">
              <a:spcBef>
                <a:spcPts val="600"/>
              </a:spcBef>
              <a:buClr>
                <a:schemeClr val="accent1"/>
              </a:buClr>
              <a:buSzPct val="70000"/>
              <a:buFont typeface="Wingdings"/>
              <a:buChar char=""/>
            </a:pPr>
            <a:r>
              <a:rPr lang="en-US" sz="2000" dirty="0"/>
              <a:t>Sender’s Public key is visible to all over the network. </a:t>
            </a:r>
          </a:p>
          <a:p>
            <a:r>
              <a:rPr lang="en-US" dirty="0"/>
              <a:t>    </a:t>
            </a:r>
            <a:r>
              <a:rPr lang="en-US" sz="2000" dirty="0"/>
              <a:t>It allows to the network participants to verify the asset</a:t>
            </a:r>
          </a:p>
          <a:p>
            <a:endParaRPr lang="en-US" dirty="0"/>
          </a:p>
        </p:txBody>
      </p:sp>
    </p:spTree>
    <p:extLst>
      <p:ext uri="{BB962C8B-B14F-4D97-AF65-F5344CB8AC3E}">
        <p14:creationId xmlns:p14="http://schemas.microsoft.com/office/powerpoint/2010/main" val="317085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fontScale="90000"/>
          </a:bodyPr>
          <a:lstStyle/>
          <a:p>
            <a:r>
              <a:rPr lang="en-US" dirty="0"/>
              <a:t>Blockchain |</a:t>
            </a:r>
            <a:r>
              <a:rPr lang="en-US" sz="2200" dirty="0"/>
              <a:t>How are transactions grouped in a block?</a:t>
            </a:r>
          </a:p>
        </p:txBody>
      </p:sp>
      <p:pic>
        <p:nvPicPr>
          <p:cNvPr id="4" name="Picture 3"/>
          <p:cNvPicPr>
            <a:picLocks noChangeAspect="1"/>
          </p:cNvPicPr>
          <p:nvPr/>
        </p:nvPicPr>
        <p:blipFill>
          <a:blip r:embed="rId3"/>
          <a:stretch>
            <a:fillRect/>
          </a:stretch>
        </p:blipFill>
        <p:spPr>
          <a:xfrm>
            <a:off x="2512922" y="908720"/>
            <a:ext cx="4219575" cy="2895600"/>
          </a:xfrm>
          <a:prstGeom prst="rect">
            <a:avLst/>
          </a:prstGeom>
        </p:spPr>
      </p:pic>
      <p:sp>
        <p:nvSpPr>
          <p:cNvPr id="5" name="TextBox 4"/>
          <p:cNvSpPr txBox="1"/>
          <p:nvPr/>
        </p:nvSpPr>
        <p:spPr>
          <a:xfrm>
            <a:off x="515489" y="4017280"/>
            <a:ext cx="8136904" cy="2508379"/>
          </a:xfrm>
          <a:prstGeom prst="rect">
            <a:avLst/>
          </a:prstGeom>
          <a:noFill/>
        </p:spPr>
        <p:txBody>
          <a:bodyPr wrap="square" rtlCol="0">
            <a:spAutoFit/>
          </a:bodyPr>
          <a:lstStyle/>
          <a:p>
            <a:pPr marL="274320" indent="-274320" algn="just">
              <a:spcBef>
                <a:spcPts val="600"/>
              </a:spcBef>
              <a:buClr>
                <a:schemeClr val="accent1"/>
              </a:buClr>
              <a:buSzPct val="70000"/>
              <a:buFont typeface="Wingdings"/>
              <a:buChar char=""/>
            </a:pPr>
            <a:r>
              <a:rPr lang="en-US" dirty="0"/>
              <a:t>All nodes will group recently verified transactions into a block and try to add it in the blockchain</a:t>
            </a:r>
          </a:p>
          <a:p>
            <a:pPr marL="274320" indent="-274320" algn="just">
              <a:spcBef>
                <a:spcPts val="600"/>
              </a:spcBef>
              <a:buClr>
                <a:schemeClr val="accent1"/>
              </a:buClr>
              <a:buSzPct val="70000"/>
              <a:buFont typeface="Wingdings"/>
              <a:buChar char=""/>
            </a:pPr>
            <a:r>
              <a:rPr lang="en-US" dirty="0"/>
              <a:t>Blocks with corrupt transactions will not be added to the network</a:t>
            </a:r>
          </a:p>
          <a:p>
            <a:pPr marL="274320" indent="-274320" algn="just">
              <a:spcBef>
                <a:spcPts val="600"/>
              </a:spcBef>
              <a:buClr>
                <a:schemeClr val="accent1"/>
              </a:buClr>
              <a:buSzPct val="70000"/>
              <a:buFont typeface="Wingdings"/>
              <a:buChar char=""/>
            </a:pPr>
            <a:r>
              <a:rPr lang="en-US" dirty="0"/>
              <a:t>New block will include a header with </a:t>
            </a:r>
          </a:p>
          <a:p>
            <a:pPr marL="800100" lvl="1" indent="-342900" algn="just">
              <a:spcBef>
                <a:spcPts val="600"/>
              </a:spcBef>
              <a:buClr>
                <a:schemeClr val="accent1"/>
              </a:buClr>
              <a:buSzPct val="70000"/>
              <a:buFont typeface="Courier New" panose="02070309020205020404" pitchFamily="49" charset="0"/>
              <a:buChar char="o"/>
            </a:pPr>
            <a:r>
              <a:rPr lang="en-US" dirty="0"/>
              <a:t>Name of block</a:t>
            </a:r>
          </a:p>
          <a:p>
            <a:pPr marL="800100" lvl="1" indent="-342900" algn="just">
              <a:spcBef>
                <a:spcPts val="600"/>
              </a:spcBef>
              <a:buClr>
                <a:schemeClr val="accent1"/>
              </a:buClr>
              <a:buSzPct val="70000"/>
              <a:buFont typeface="Courier New" panose="02070309020205020404" pitchFamily="49" charset="0"/>
              <a:buChar char="o"/>
            </a:pPr>
            <a:r>
              <a:rPr lang="en-US" dirty="0"/>
              <a:t>Timestamp of when it was created</a:t>
            </a:r>
          </a:p>
          <a:p>
            <a:pPr marL="800100" lvl="1" indent="-342900" algn="just">
              <a:spcBef>
                <a:spcPts val="600"/>
              </a:spcBef>
              <a:buClr>
                <a:schemeClr val="accent1"/>
              </a:buClr>
              <a:buSzPct val="70000"/>
              <a:buFont typeface="Courier New" panose="02070309020205020404" pitchFamily="49" charset="0"/>
              <a:buChar char="o"/>
            </a:pPr>
            <a:r>
              <a:rPr lang="en-US" dirty="0"/>
              <a:t>Reference to previous block</a:t>
            </a:r>
          </a:p>
        </p:txBody>
      </p:sp>
    </p:spTree>
    <p:extLst>
      <p:ext uri="{BB962C8B-B14F-4D97-AF65-F5344CB8AC3E}">
        <p14:creationId xmlns:p14="http://schemas.microsoft.com/office/powerpoint/2010/main" val="947762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 </a:t>
            </a:r>
            <a:r>
              <a:rPr lang="en-US" sz="2500" b="1" dirty="0"/>
              <a:t>Live</a:t>
            </a:r>
            <a:r>
              <a:rPr lang="en-US" sz="2500" dirty="0"/>
              <a:t> </a:t>
            </a:r>
            <a:r>
              <a:rPr lang="en-US" sz="2500" b="1" dirty="0"/>
              <a:t>Bitcoin Blockchain</a:t>
            </a:r>
            <a:endParaRPr lang="en-US" sz="2500" dirty="0"/>
          </a:p>
        </p:txBody>
      </p:sp>
      <p:pic>
        <p:nvPicPr>
          <p:cNvPr id="7170" name="Picture 2"/>
          <p:cNvPicPr>
            <a:picLocks noChangeAspect="1" noChangeArrowheads="1"/>
          </p:cNvPicPr>
          <p:nvPr/>
        </p:nvPicPr>
        <p:blipFill>
          <a:blip r:embed="rId3" cstate="print"/>
          <a:srcRect/>
          <a:stretch>
            <a:fillRect/>
          </a:stretch>
        </p:blipFill>
        <p:spPr bwMode="auto">
          <a:xfrm>
            <a:off x="683568" y="981328"/>
            <a:ext cx="7044958" cy="5400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 </a:t>
            </a:r>
            <a:r>
              <a:rPr lang="en-US" sz="2500" b="1" dirty="0"/>
              <a:t>Live</a:t>
            </a:r>
            <a:r>
              <a:rPr lang="en-US" sz="2500" dirty="0"/>
              <a:t> </a:t>
            </a:r>
            <a:r>
              <a:rPr lang="en-US" sz="2500" b="1" dirty="0"/>
              <a:t>Bitcoin Block</a:t>
            </a:r>
            <a:endParaRPr lang="en-US" sz="2500" dirty="0"/>
          </a:p>
        </p:txBody>
      </p:sp>
      <p:pic>
        <p:nvPicPr>
          <p:cNvPr id="8194" name="Picture 2"/>
          <p:cNvPicPr>
            <a:picLocks noChangeAspect="1" noChangeArrowheads="1"/>
          </p:cNvPicPr>
          <p:nvPr/>
        </p:nvPicPr>
        <p:blipFill>
          <a:blip r:embed="rId3" cstate="print"/>
          <a:srcRect/>
          <a:stretch>
            <a:fillRect/>
          </a:stretch>
        </p:blipFill>
        <p:spPr bwMode="auto">
          <a:xfrm>
            <a:off x="958542" y="981368"/>
            <a:ext cx="6637794" cy="57600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cstate="print"/>
          <a:srcRect/>
          <a:stretch>
            <a:fillRect/>
          </a:stretch>
        </p:blipFill>
        <p:spPr bwMode="auto">
          <a:xfrm>
            <a:off x="485650" y="3646688"/>
            <a:ext cx="7614742" cy="3190675"/>
          </a:xfrm>
          <a:prstGeom prst="rect">
            <a:avLst/>
          </a:prstGeom>
          <a:noFill/>
          <a:ln w="9525">
            <a:noFill/>
            <a:miter lim="800000"/>
            <a:headEnd/>
            <a:tailEnd/>
          </a:ln>
        </p:spPr>
      </p:pic>
      <p:sp>
        <p:nvSpPr>
          <p:cNvPr id="2" name="Title 1"/>
          <p:cNvSpPr>
            <a:spLocks noGrp="1"/>
          </p:cNvSpPr>
          <p:nvPr>
            <p:ph type="title"/>
          </p:nvPr>
        </p:nvSpPr>
        <p:spPr>
          <a:xfrm>
            <a:off x="457200" y="208219"/>
            <a:ext cx="7467600" cy="692696"/>
          </a:xfrm>
        </p:spPr>
        <p:txBody>
          <a:bodyPr anchor="t"/>
          <a:lstStyle/>
          <a:p>
            <a:r>
              <a:rPr lang="en-US" dirty="0"/>
              <a:t>Understating Current System</a:t>
            </a:r>
          </a:p>
        </p:txBody>
      </p:sp>
      <p:pic>
        <p:nvPicPr>
          <p:cNvPr id="4" name="Content Placeholder 3"/>
          <p:cNvPicPr>
            <a:picLocks noGrp="1"/>
          </p:cNvPicPr>
          <p:nvPr>
            <p:ph sz="quarter" idx="1"/>
          </p:nvPr>
        </p:nvPicPr>
        <p:blipFill>
          <a:blip r:embed="rId4" cstate="print"/>
          <a:srcRect/>
          <a:stretch>
            <a:fillRect/>
          </a:stretch>
        </p:blipFill>
        <p:spPr bwMode="auto">
          <a:xfrm>
            <a:off x="496015" y="811217"/>
            <a:ext cx="7919152" cy="293547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2074"/>
          </a:xfrm>
        </p:spPr>
        <p:txBody>
          <a:bodyPr anchor="t">
            <a:normAutofit/>
          </a:bodyPr>
          <a:lstStyle/>
          <a:p>
            <a:r>
              <a:rPr lang="en-US" dirty="0"/>
              <a:t>Blockchain |</a:t>
            </a:r>
            <a:r>
              <a:rPr lang="en-US" sz="2500" b="1" dirty="0"/>
              <a:t>Smart Contracts</a:t>
            </a:r>
            <a:endParaRPr lang="en-US" sz="2500" dirty="0"/>
          </a:p>
        </p:txBody>
      </p:sp>
      <p:sp>
        <p:nvSpPr>
          <p:cNvPr id="3" name="Content Placeholder 2"/>
          <p:cNvSpPr>
            <a:spLocks noGrp="1"/>
          </p:cNvSpPr>
          <p:nvPr>
            <p:ph sz="quarter" idx="1"/>
          </p:nvPr>
        </p:nvSpPr>
        <p:spPr>
          <a:xfrm>
            <a:off x="457200" y="1147536"/>
            <a:ext cx="8147248" cy="4873752"/>
          </a:xfrm>
        </p:spPr>
        <p:txBody>
          <a:bodyPr>
            <a:normAutofit fontScale="92500" lnSpcReduction="20000"/>
          </a:bodyPr>
          <a:lstStyle/>
          <a:p>
            <a:pPr algn="just"/>
            <a:r>
              <a:rPr lang="en-US" dirty="0"/>
              <a:t>Smart contracts help you exchange money, property, shares, or anything of value in a transparent, conflict-free way while avoiding the services of a middleman.</a:t>
            </a:r>
          </a:p>
          <a:p>
            <a:pPr algn="just"/>
            <a:r>
              <a:rPr lang="en-US" dirty="0"/>
              <a:t>Smart contracts not only define the rules and penalties around an agreement in the same way that a traditional contract does, but also automatically enforce those obligations.</a:t>
            </a:r>
          </a:p>
          <a:p>
            <a:r>
              <a:rPr lang="en-US" dirty="0"/>
              <a:t>Smart contracts can:</a:t>
            </a:r>
          </a:p>
          <a:p>
            <a:pPr lvl="1"/>
            <a:r>
              <a:rPr lang="en-US" dirty="0"/>
              <a:t>Function as 'multi-signature' accounts, so that funds are spent only when a required percentage of people agree</a:t>
            </a:r>
          </a:p>
          <a:p>
            <a:pPr lvl="1"/>
            <a:r>
              <a:rPr lang="en-US" dirty="0"/>
              <a:t>Manage agreements between users, say, if one buys insurance from the other</a:t>
            </a:r>
          </a:p>
          <a:p>
            <a:pPr lvl="1"/>
            <a:r>
              <a:rPr lang="en-US" dirty="0"/>
              <a:t>Provide utility to other contracts (similar to how a software library works)</a:t>
            </a:r>
          </a:p>
          <a:p>
            <a:pPr lvl="1"/>
            <a:r>
              <a:rPr lang="en-US" dirty="0"/>
              <a:t>Store information about an application, such as domain registration information or membership records.</a:t>
            </a:r>
          </a:p>
          <a:p>
            <a:pPr algn="just"/>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5240" cy="562074"/>
          </a:xfrm>
        </p:spPr>
        <p:txBody>
          <a:bodyPr anchor="t">
            <a:normAutofit/>
          </a:bodyPr>
          <a:lstStyle/>
          <a:p>
            <a:r>
              <a:rPr lang="en-US" dirty="0"/>
              <a:t>Blockchain |</a:t>
            </a:r>
            <a:r>
              <a:rPr lang="en-US" sz="2500" b="1" dirty="0"/>
              <a:t>How</a:t>
            </a:r>
            <a:r>
              <a:rPr lang="en-US" sz="2500" dirty="0"/>
              <a:t> </a:t>
            </a:r>
            <a:r>
              <a:rPr lang="en-US" sz="2500" b="1" dirty="0"/>
              <a:t>Smart Contract works</a:t>
            </a:r>
            <a:endParaRPr lang="en-US" sz="2500" dirty="0"/>
          </a:p>
        </p:txBody>
      </p:sp>
      <p:pic>
        <p:nvPicPr>
          <p:cNvPr id="4" name="Content Placeholder 3"/>
          <p:cNvPicPr>
            <a:picLocks noGrp="1"/>
          </p:cNvPicPr>
          <p:nvPr>
            <p:ph sz="quarter" idx="1"/>
          </p:nvPr>
        </p:nvPicPr>
        <p:blipFill>
          <a:blip r:embed="rId3" cstate="print"/>
          <a:srcRect t="13544"/>
          <a:stretch>
            <a:fillRect/>
          </a:stretch>
        </p:blipFill>
        <p:spPr bwMode="auto">
          <a:xfrm>
            <a:off x="323528" y="1125224"/>
            <a:ext cx="7920000" cy="4320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63272" cy="562074"/>
          </a:xfrm>
        </p:spPr>
        <p:txBody>
          <a:bodyPr anchor="t">
            <a:normAutofit fontScale="90000"/>
          </a:bodyPr>
          <a:lstStyle/>
          <a:p>
            <a:r>
              <a:rPr lang="en-US" sz="3300" dirty="0"/>
              <a:t>Blockchain |</a:t>
            </a:r>
            <a:r>
              <a:rPr lang="en-US" sz="2800" b="1" dirty="0"/>
              <a:t>Types of Blockchain | </a:t>
            </a:r>
            <a:r>
              <a:rPr lang="en-US" sz="2400" b="1" dirty="0"/>
              <a:t>Public</a:t>
            </a:r>
            <a:endParaRPr lang="en-US" sz="2400" dirty="0"/>
          </a:p>
        </p:txBody>
      </p:sp>
      <p:sp>
        <p:nvSpPr>
          <p:cNvPr id="5" name="Content Placeholder 4"/>
          <p:cNvSpPr>
            <a:spLocks noGrp="1"/>
          </p:cNvSpPr>
          <p:nvPr>
            <p:ph sz="quarter" idx="1"/>
          </p:nvPr>
        </p:nvSpPr>
        <p:spPr>
          <a:xfrm>
            <a:off x="467544" y="908720"/>
            <a:ext cx="7859216" cy="5544616"/>
          </a:xfrm>
        </p:spPr>
        <p:txBody>
          <a:bodyPr>
            <a:noAutofit/>
          </a:bodyPr>
          <a:lstStyle/>
          <a:p>
            <a:pPr algn="just"/>
            <a:r>
              <a:rPr lang="en-US" sz="1800" dirty="0"/>
              <a:t>A </a:t>
            </a:r>
            <a:r>
              <a:rPr lang="en-US" sz="1800" b="1" dirty="0"/>
              <a:t>public blockchain </a:t>
            </a:r>
            <a:r>
              <a:rPr lang="en-US" sz="1800" dirty="0"/>
              <a:t>as its name suggests is the blockchain of public, meaning a kind of blockchain which is-</a:t>
            </a:r>
            <a:r>
              <a:rPr lang="en-US" sz="1800" b="1" i="1" dirty="0"/>
              <a:t>‘for the people, by the people and of the people’</a:t>
            </a:r>
            <a:endParaRPr lang="en-US" sz="1800" dirty="0"/>
          </a:p>
          <a:p>
            <a:pPr algn="just"/>
            <a:r>
              <a:rPr lang="en-US" sz="1800" dirty="0"/>
              <a:t>Here no one is in charge and anyone can participate in reading/writing/auditing the blockchain. Another thing is that these types of blockchain are open and transparent hence anyone can review anything at a given point of time on a public blockchain.</a:t>
            </a:r>
          </a:p>
          <a:p>
            <a:pPr algn="just"/>
            <a:r>
              <a:rPr lang="en-US" sz="1800" dirty="0"/>
              <a:t>But a natural question that comes to our mind is that when no one is in charge here then how the decisions are taken on these types of the blockchain. So the answer is that decision making happens by various decentralized consensus mechanisms such as proof of work (POW) and proof of stake(POS) etc.</a:t>
            </a:r>
          </a:p>
          <a:p>
            <a:pPr algn="just"/>
            <a:r>
              <a:rPr lang="en-US" sz="1800" b="1" dirty="0"/>
              <a:t>Example:</a:t>
            </a:r>
            <a:r>
              <a:rPr lang="en-US" sz="1800" dirty="0"/>
              <a:t> Bitcoin, </a:t>
            </a:r>
            <a:r>
              <a:rPr lang="en-US" sz="1800" u="sng" dirty="0"/>
              <a:t>Litecoin </a:t>
            </a:r>
            <a:r>
              <a:rPr lang="en-US" sz="1800" dirty="0"/>
              <a:t>etc</a:t>
            </a:r>
          </a:p>
          <a:p>
            <a:pPr algn="just"/>
            <a:r>
              <a:rPr lang="en-US" sz="1800" dirty="0"/>
              <a:t>On Bitcoin and Litecoin blockchain networks anyone can do the following things that make it truly public blockchain.</a:t>
            </a:r>
          </a:p>
          <a:p>
            <a:pPr lvl="1" algn="just"/>
            <a:r>
              <a:rPr lang="en-US" sz="1600" dirty="0"/>
              <a:t>Anyone can run BTC/LTC full node and start mining.</a:t>
            </a:r>
          </a:p>
          <a:p>
            <a:pPr lvl="1" algn="just"/>
            <a:r>
              <a:rPr lang="en-US" sz="1600" dirty="0"/>
              <a:t>Anyone can make transactions on BTC/LTC chain.</a:t>
            </a:r>
          </a:p>
          <a:p>
            <a:pPr lvl="1" algn="just"/>
            <a:r>
              <a:rPr lang="en-US" sz="1600" dirty="0"/>
              <a:t>Anyone can review/audit the blockchain in a </a:t>
            </a:r>
            <a:r>
              <a:rPr lang="en-US" sz="1600" u="sng" dirty="0"/>
              <a:t>Blockchain explorer</a:t>
            </a:r>
            <a:r>
              <a:rPr lang="en-US" sz="1600"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47248" cy="562074"/>
          </a:xfrm>
        </p:spPr>
        <p:txBody>
          <a:bodyPr anchor="t">
            <a:normAutofit/>
          </a:bodyPr>
          <a:lstStyle/>
          <a:p>
            <a:r>
              <a:rPr lang="en-US" dirty="0"/>
              <a:t>Blockchain |</a:t>
            </a:r>
            <a:r>
              <a:rPr lang="en-US" sz="2500" b="1" dirty="0"/>
              <a:t>Types of Blockchain</a:t>
            </a:r>
            <a:r>
              <a:rPr lang="en-US" sz="2200" b="1" dirty="0"/>
              <a:t> | Private</a:t>
            </a:r>
            <a:endParaRPr lang="en-US" sz="2200" dirty="0"/>
          </a:p>
        </p:txBody>
      </p:sp>
      <p:sp>
        <p:nvSpPr>
          <p:cNvPr id="5" name="Content Placeholder 4"/>
          <p:cNvSpPr>
            <a:spLocks noGrp="1"/>
          </p:cNvSpPr>
          <p:nvPr>
            <p:ph sz="quarter" idx="1"/>
          </p:nvPr>
        </p:nvSpPr>
        <p:spPr>
          <a:xfrm>
            <a:off x="457200" y="908720"/>
            <a:ext cx="8003232" cy="5472608"/>
          </a:xfrm>
        </p:spPr>
        <p:txBody>
          <a:bodyPr>
            <a:normAutofit fontScale="85000" lnSpcReduction="20000"/>
          </a:bodyPr>
          <a:lstStyle/>
          <a:p>
            <a:pPr algn="just"/>
            <a:r>
              <a:rPr lang="en-US" sz="2200" b="1" dirty="0"/>
              <a:t>Private blockchain </a:t>
            </a:r>
            <a:r>
              <a:rPr lang="en-US" sz="2200" dirty="0"/>
              <a:t>as its name suggests is a private property of an individual or an organization.</a:t>
            </a:r>
          </a:p>
          <a:p>
            <a:pPr algn="just"/>
            <a:r>
              <a:rPr lang="en-US" sz="2200" dirty="0"/>
              <a:t>Unlike public blockchain here there is an in charge who looks after of important things such as read/write or whom to selectively give access to read or vice versa.</a:t>
            </a:r>
          </a:p>
          <a:p>
            <a:pPr algn="just"/>
            <a:r>
              <a:rPr lang="en-US" sz="2200" dirty="0"/>
              <a:t>Here the consensus is achieved on the whims of the central in-charge who can give mining rights to anyone or not give at all.</a:t>
            </a:r>
          </a:p>
          <a:p>
            <a:pPr algn="just"/>
            <a:r>
              <a:rPr lang="en-US" sz="2200" dirty="0"/>
              <a:t>That’s what makes it centralized again where various rights are exercised and vested in a central trusted party but yet it is cryptographically secured from the company’s point of view and more cost-effective for them.</a:t>
            </a:r>
          </a:p>
          <a:p>
            <a:pPr algn="just"/>
            <a:r>
              <a:rPr lang="en-US" sz="2200" dirty="0"/>
              <a:t>But it is still debatable if such a private thing can be called a ‘Blockchain’ because it fundamentally defeats the whole purpose of blockchain that Bitcoin introduced to us.</a:t>
            </a:r>
          </a:p>
          <a:p>
            <a:pPr algn="just"/>
            <a:r>
              <a:rPr lang="en-US" sz="2200" dirty="0"/>
              <a:t>Example: </a:t>
            </a:r>
            <a:r>
              <a:rPr lang="en-US" sz="2200" u="sng" dirty="0"/>
              <a:t>Bankchain</a:t>
            </a:r>
            <a:endParaRPr lang="en-US" sz="2200" dirty="0"/>
          </a:p>
          <a:p>
            <a:pPr algn="just"/>
            <a:r>
              <a:rPr lang="en-US" sz="2200" dirty="0"/>
              <a:t>In such types of blockchain:</a:t>
            </a:r>
          </a:p>
          <a:p>
            <a:pPr lvl="1" algn="just"/>
            <a:r>
              <a:rPr lang="en-US" sz="1900" dirty="0"/>
              <a:t>Anyone can’t run a full node and start mining.</a:t>
            </a:r>
          </a:p>
          <a:p>
            <a:pPr lvl="1" algn="just"/>
            <a:r>
              <a:rPr lang="en-US" sz="1900" dirty="0"/>
              <a:t>Anyone can’t make transactions on the chain.</a:t>
            </a:r>
          </a:p>
          <a:p>
            <a:pPr lvl="1" algn="just"/>
            <a:r>
              <a:rPr lang="en-US" sz="1900" dirty="0"/>
              <a:t>Anyone can’t review/audit the blockchain in a </a:t>
            </a:r>
            <a:r>
              <a:rPr lang="en-US" sz="1900" u="sng" dirty="0"/>
              <a:t>Blockchain explorer</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07288" cy="562074"/>
          </a:xfrm>
        </p:spPr>
        <p:txBody>
          <a:bodyPr anchor="t">
            <a:normAutofit fontScale="90000"/>
          </a:bodyPr>
          <a:lstStyle/>
          <a:p>
            <a:r>
              <a:rPr lang="en-US" sz="3300" dirty="0"/>
              <a:t>Blockchain |</a:t>
            </a:r>
            <a:r>
              <a:rPr lang="en-US" sz="2800" b="1" dirty="0"/>
              <a:t>Types of Blockchain</a:t>
            </a:r>
            <a:r>
              <a:rPr lang="en-US" sz="2500" b="1" dirty="0"/>
              <a:t> </a:t>
            </a:r>
            <a:r>
              <a:rPr lang="en-US" sz="2800" b="1" dirty="0"/>
              <a:t>|</a:t>
            </a:r>
            <a:r>
              <a:rPr lang="en-US" sz="2500" b="1" dirty="0"/>
              <a:t> </a:t>
            </a:r>
            <a:r>
              <a:rPr lang="en-US" sz="2400" b="1" dirty="0"/>
              <a:t>Consortium </a:t>
            </a:r>
            <a:endParaRPr lang="en-US" sz="2400" dirty="0"/>
          </a:p>
        </p:txBody>
      </p:sp>
      <p:sp>
        <p:nvSpPr>
          <p:cNvPr id="5" name="Content Placeholder 4"/>
          <p:cNvSpPr>
            <a:spLocks noGrp="1"/>
          </p:cNvSpPr>
          <p:nvPr>
            <p:ph sz="quarter" idx="1"/>
          </p:nvPr>
        </p:nvSpPr>
        <p:spPr>
          <a:xfrm>
            <a:off x="457200" y="908720"/>
            <a:ext cx="7787208" cy="5760640"/>
          </a:xfrm>
        </p:spPr>
        <p:txBody>
          <a:bodyPr>
            <a:normAutofit fontScale="77500" lnSpcReduction="20000"/>
          </a:bodyPr>
          <a:lstStyle/>
          <a:p>
            <a:pPr algn="just"/>
            <a:r>
              <a:rPr lang="en-US" dirty="0"/>
              <a:t>This type of blockchain tries to remove the sole autonomy which gets vested in just one entity by using private </a:t>
            </a:r>
            <a:r>
              <a:rPr lang="en-US" dirty="0" err="1"/>
              <a:t>blockchains</a:t>
            </a:r>
            <a:r>
              <a:rPr lang="en-US" dirty="0"/>
              <a:t>.</a:t>
            </a:r>
          </a:p>
          <a:p>
            <a:pPr algn="just"/>
            <a:r>
              <a:rPr lang="en-US" dirty="0"/>
              <a:t>So here instead of one in charge, you have more than one in charge. Basically, you have a group of companies or representative individuals coming together and making decisions for the best benefit of the whole network. Such groups are also called consortiums or a federation that’s why the name consortium or federated blockchain.</a:t>
            </a:r>
          </a:p>
          <a:p>
            <a:pPr algn="just"/>
            <a:r>
              <a:rPr lang="en-US" dirty="0"/>
              <a:t>For example, let suppose you have a consortium of world’s top 20 financial institutes out which you have decided in the code that if a transaction or a block or decision is voted/verified by more than 15 institutes then only it should get added to the blockchain.</a:t>
            </a:r>
          </a:p>
          <a:p>
            <a:pPr algn="just"/>
            <a:r>
              <a:rPr lang="en-US" dirty="0"/>
              <a:t>So it is a way of achieving thing much faster and you also have more than one single point of failures which in a way protects the whole ecosystem against a single point of failure.</a:t>
            </a:r>
          </a:p>
          <a:p>
            <a:pPr algn="just"/>
            <a:r>
              <a:rPr lang="en-US" dirty="0"/>
              <a:t>Example: R</a:t>
            </a:r>
            <a:r>
              <a:rPr lang="en-US" u="sng" dirty="0"/>
              <a:t>3</a:t>
            </a:r>
            <a:r>
              <a:rPr lang="en-US" dirty="0"/>
              <a:t>, </a:t>
            </a:r>
            <a:r>
              <a:rPr lang="en-US" u="sng" dirty="0"/>
              <a:t>EWF</a:t>
            </a:r>
            <a:endParaRPr lang="en-US" dirty="0"/>
          </a:p>
          <a:p>
            <a:pPr algn="just"/>
            <a:r>
              <a:rPr lang="en-US" dirty="0"/>
              <a:t>In such type blockchain:</a:t>
            </a:r>
          </a:p>
          <a:p>
            <a:pPr lvl="1" algn="just"/>
            <a:r>
              <a:rPr lang="en-US" dirty="0"/>
              <a:t>Members of the consortium can run a full node and start mining.</a:t>
            </a:r>
          </a:p>
          <a:p>
            <a:pPr lvl="1" algn="just"/>
            <a:r>
              <a:rPr lang="en-US" dirty="0"/>
              <a:t>Members of the consortium can make transactions/decisions on the chain.</a:t>
            </a:r>
          </a:p>
          <a:p>
            <a:pPr lvl="1" algn="just"/>
            <a:r>
              <a:rPr lang="en-US" dirty="0"/>
              <a:t>Members of the consortium can review/audit the blockchain in a </a:t>
            </a:r>
            <a:r>
              <a:rPr lang="en-US" u="sng" dirty="0"/>
              <a:t>Blockchain explorer</a:t>
            </a:r>
            <a:r>
              <a:rPr lang="en-US"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a:t>
            </a:r>
            <a:r>
              <a:rPr lang="en-US" sz="2500" b="1" dirty="0"/>
              <a:t>benefits</a:t>
            </a:r>
          </a:p>
        </p:txBody>
      </p:sp>
      <p:pic>
        <p:nvPicPr>
          <p:cNvPr id="17" name="Picture 16"/>
          <p:cNvPicPr/>
          <p:nvPr/>
        </p:nvPicPr>
        <p:blipFill>
          <a:blip r:embed="rId3" cstate="print"/>
          <a:srcRect/>
          <a:stretch>
            <a:fillRect/>
          </a:stretch>
        </p:blipFill>
        <p:spPr bwMode="auto">
          <a:xfrm>
            <a:off x="972000" y="909000"/>
            <a:ext cx="7200000" cy="5040000"/>
          </a:xfrm>
          <a:prstGeom prst="rect">
            <a:avLst/>
          </a:prstGeom>
          <a:noFill/>
          <a:ln w="9525">
            <a:noFill/>
            <a:miter lim="800000"/>
            <a:headEnd/>
            <a:tailEnd/>
          </a:ln>
        </p:spPr>
      </p:pic>
      <p:sp>
        <p:nvSpPr>
          <p:cNvPr id="18" name="Rectangle 17"/>
          <p:cNvSpPr/>
          <p:nvPr/>
        </p:nvSpPr>
        <p:spPr>
          <a:xfrm>
            <a:off x="7092280" y="908720"/>
            <a:ext cx="1080120"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a:t>
            </a:r>
            <a:r>
              <a:rPr lang="en-US" sz="2500" b="1" dirty="0"/>
              <a:t>benefits</a:t>
            </a:r>
          </a:p>
        </p:txBody>
      </p:sp>
      <p:pic>
        <p:nvPicPr>
          <p:cNvPr id="13" name="Picture 12"/>
          <p:cNvPicPr/>
          <p:nvPr/>
        </p:nvPicPr>
        <p:blipFill>
          <a:blip r:embed="rId3" cstate="print"/>
          <a:srcRect/>
          <a:stretch>
            <a:fillRect/>
          </a:stretch>
        </p:blipFill>
        <p:spPr bwMode="auto">
          <a:xfrm>
            <a:off x="972000" y="909000"/>
            <a:ext cx="7200000" cy="5040000"/>
          </a:xfrm>
          <a:prstGeom prst="rect">
            <a:avLst/>
          </a:prstGeom>
          <a:noFill/>
          <a:ln w="9525">
            <a:noFill/>
            <a:miter lim="800000"/>
            <a:headEnd/>
            <a:tailEnd/>
          </a:ln>
        </p:spPr>
      </p:pic>
      <p:sp>
        <p:nvSpPr>
          <p:cNvPr id="5" name="Rectangle 4"/>
          <p:cNvSpPr/>
          <p:nvPr/>
        </p:nvSpPr>
        <p:spPr>
          <a:xfrm>
            <a:off x="7020272" y="908720"/>
            <a:ext cx="115212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a:t>
            </a:r>
            <a:r>
              <a:rPr lang="en-US" sz="2500" b="1" dirty="0"/>
              <a:t>benefits</a:t>
            </a:r>
          </a:p>
        </p:txBody>
      </p:sp>
      <p:pic>
        <p:nvPicPr>
          <p:cNvPr id="9218" name="Picture 2"/>
          <p:cNvPicPr>
            <a:picLocks noChangeAspect="1" noChangeArrowheads="1"/>
          </p:cNvPicPr>
          <p:nvPr/>
        </p:nvPicPr>
        <p:blipFill>
          <a:blip r:embed="rId3" cstate="print"/>
          <a:srcRect t="12372"/>
          <a:stretch>
            <a:fillRect/>
          </a:stretch>
        </p:blipFill>
        <p:spPr bwMode="auto">
          <a:xfrm>
            <a:off x="621499" y="4034239"/>
            <a:ext cx="7272808" cy="2806519"/>
          </a:xfrm>
          <a:prstGeom prst="rect">
            <a:avLst/>
          </a:prstGeom>
          <a:noFill/>
          <a:ln w="9525">
            <a:noFill/>
            <a:miter lim="800000"/>
            <a:headEnd/>
            <a:tailEnd/>
          </a:ln>
        </p:spPr>
      </p:pic>
      <p:grpSp>
        <p:nvGrpSpPr>
          <p:cNvPr id="17" name="Group 16"/>
          <p:cNvGrpSpPr/>
          <p:nvPr/>
        </p:nvGrpSpPr>
        <p:grpSpPr>
          <a:xfrm>
            <a:off x="467544" y="913789"/>
            <a:ext cx="8136904" cy="3039592"/>
            <a:chOff x="467544" y="3789040"/>
            <a:chExt cx="8136904" cy="3039592"/>
          </a:xfrm>
        </p:grpSpPr>
        <p:pic>
          <p:nvPicPr>
            <p:cNvPr id="9224" name="Picture 8" descr="https://www.hyperledger.org/wp-content/uploads/2016/08/hyperledger_1_1-01.png"/>
            <p:cNvPicPr>
              <a:picLocks noChangeAspect="1" noChangeArrowheads="1"/>
            </p:cNvPicPr>
            <p:nvPr/>
          </p:nvPicPr>
          <p:blipFill>
            <a:blip r:embed="rId4" cstate="print"/>
            <a:srcRect/>
            <a:stretch>
              <a:fillRect/>
            </a:stretch>
          </p:blipFill>
          <p:spPr bwMode="auto">
            <a:xfrm>
              <a:off x="507300" y="4375571"/>
              <a:ext cx="2304256" cy="1046200"/>
            </a:xfrm>
            <a:prstGeom prst="rect">
              <a:avLst/>
            </a:prstGeom>
            <a:noFill/>
          </p:spPr>
        </p:pic>
        <p:sp>
          <p:nvSpPr>
            <p:cNvPr id="11" name="Rectangle 10"/>
            <p:cNvSpPr/>
            <p:nvPr/>
          </p:nvSpPr>
          <p:spPr>
            <a:xfrm>
              <a:off x="507300" y="5560718"/>
              <a:ext cx="2376264" cy="1092607"/>
            </a:xfrm>
            <a:prstGeom prst="rect">
              <a:avLst/>
            </a:prstGeom>
          </p:spPr>
          <p:txBody>
            <a:bodyPr wrap="square">
              <a:spAutoFit/>
            </a:bodyPr>
            <a:lstStyle/>
            <a:p>
              <a:pPr fontAlgn="base"/>
              <a:r>
                <a:rPr lang="en-US" sz="1300" b="1" dirty="0"/>
                <a:t>Finance</a:t>
              </a:r>
            </a:p>
            <a:p>
              <a:pPr fontAlgn="base"/>
              <a:r>
                <a:rPr lang="en-US" sz="1300" dirty="0"/>
                <a:t>Streamlined settlement, improved liquidity, increased transparency and new products/markets</a:t>
              </a:r>
            </a:p>
          </p:txBody>
        </p:sp>
        <p:pic>
          <p:nvPicPr>
            <p:cNvPr id="9226" name="Picture 10" descr="https://www.hyperledger.org/wp-content/uploads/2016/08/hyperledger_1_2-01.png"/>
            <p:cNvPicPr>
              <a:picLocks noChangeAspect="1" noChangeArrowheads="1"/>
            </p:cNvPicPr>
            <p:nvPr/>
          </p:nvPicPr>
          <p:blipFill>
            <a:blip r:embed="rId5" cstate="print"/>
            <a:srcRect/>
            <a:stretch>
              <a:fillRect/>
            </a:stretch>
          </p:blipFill>
          <p:spPr bwMode="auto">
            <a:xfrm>
              <a:off x="3132096" y="4351590"/>
              <a:ext cx="2304000" cy="1046084"/>
            </a:xfrm>
            <a:prstGeom prst="rect">
              <a:avLst/>
            </a:prstGeom>
            <a:noFill/>
          </p:spPr>
        </p:pic>
        <p:pic>
          <p:nvPicPr>
            <p:cNvPr id="9228" name="Picture 12" descr="https://www.hyperledger.org/wp-content/uploads/2016/08/hyperledger_1_3-01.png"/>
            <p:cNvPicPr>
              <a:picLocks noChangeAspect="1" noChangeArrowheads="1"/>
            </p:cNvPicPr>
            <p:nvPr/>
          </p:nvPicPr>
          <p:blipFill>
            <a:blip r:embed="rId6" cstate="print"/>
            <a:srcRect/>
            <a:stretch>
              <a:fillRect/>
            </a:stretch>
          </p:blipFill>
          <p:spPr bwMode="auto">
            <a:xfrm>
              <a:off x="5940152" y="4329277"/>
              <a:ext cx="2304000" cy="1046084"/>
            </a:xfrm>
            <a:prstGeom prst="rect">
              <a:avLst/>
            </a:prstGeom>
            <a:noFill/>
          </p:spPr>
        </p:pic>
        <p:sp>
          <p:nvSpPr>
            <p:cNvPr id="14" name="Rectangle 13"/>
            <p:cNvSpPr/>
            <p:nvPr/>
          </p:nvSpPr>
          <p:spPr>
            <a:xfrm>
              <a:off x="3310741" y="5535970"/>
              <a:ext cx="2242187" cy="1292662"/>
            </a:xfrm>
            <a:prstGeom prst="rect">
              <a:avLst/>
            </a:prstGeom>
          </p:spPr>
          <p:txBody>
            <a:bodyPr wrap="square">
              <a:spAutoFit/>
            </a:bodyPr>
            <a:lstStyle/>
            <a:p>
              <a:pPr fontAlgn="base"/>
              <a:r>
                <a:rPr lang="en-US" sz="1300" b="1" dirty="0"/>
                <a:t>Healthcare</a:t>
              </a:r>
            </a:p>
            <a:p>
              <a:pPr fontAlgn="base"/>
              <a:r>
                <a:rPr lang="en-US" sz="1300" dirty="0"/>
                <a:t>Unite disparate processes, increase data flow and liquidity, reduce costs and improve patient experience and outcomes</a:t>
              </a:r>
            </a:p>
          </p:txBody>
        </p:sp>
        <p:sp>
          <p:nvSpPr>
            <p:cNvPr id="15" name="Rectangle 14"/>
            <p:cNvSpPr/>
            <p:nvPr/>
          </p:nvSpPr>
          <p:spPr>
            <a:xfrm>
              <a:off x="5980106" y="5543474"/>
              <a:ext cx="2552333" cy="1092607"/>
            </a:xfrm>
            <a:prstGeom prst="rect">
              <a:avLst/>
            </a:prstGeom>
          </p:spPr>
          <p:txBody>
            <a:bodyPr wrap="square">
              <a:spAutoFit/>
            </a:bodyPr>
            <a:lstStyle/>
            <a:p>
              <a:pPr fontAlgn="base"/>
              <a:r>
                <a:rPr lang="en-US" sz="1300" b="1" dirty="0"/>
                <a:t>Supply Chain</a:t>
              </a:r>
            </a:p>
            <a:p>
              <a:pPr fontAlgn="base"/>
              <a:r>
                <a:rPr lang="en-US" sz="1300" dirty="0"/>
                <a:t>Track parts and service provenance, ensure authenticity of goods, block counterfeits, reduce conflicts</a:t>
              </a:r>
            </a:p>
          </p:txBody>
        </p:sp>
        <p:sp>
          <p:nvSpPr>
            <p:cNvPr id="16" name="Rectangle 15"/>
            <p:cNvSpPr/>
            <p:nvPr/>
          </p:nvSpPr>
          <p:spPr>
            <a:xfrm>
              <a:off x="467544" y="3789040"/>
              <a:ext cx="8136904" cy="553998"/>
            </a:xfrm>
            <a:prstGeom prst="rect">
              <a:avLst/>
            </a:prstGeom>
          </p:spPr>
          <p:txBody>
            <a:bodyPr wrap="square">
              <a:spAutoFit/>
            </a:bodyPr>
            <a:lstStyle/>
            <a:p>
              <a:r>
                <a:rPr lang="en-US" sz="1500" dirty="0"/>
                <a:t>Blockchain allows multiple different parties to securely interact with the same universal source of truth</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a:t>
            </a:r>
            <a:r>
              <a:rPr lang="en-US" sz="2500" b="1" dirty="0"/>
              <a:t>benefits</a:t>
            </a:r>
          </a:p>
        </p:txBody>
      </p:sp>
      <p:pic>
        <p:nvPicPr>
          <p:cNvPr id="71682" name="Picture 2" descr="Image result for blockchain"/>
          <p:cNvPicPr>
            <a:picLocks noChangeAspect="1" noChangeArrowheads="1"/>
          </p:cNvPicPr>
          <p:nvPr/>
        </p:nvPicPr>
        <p:blipFill>
          <a:blip r:embed="rId3" cstate="print"/>
          <a:srcRect/>
          <a:stretch>
            <a:fillRect/>
          </a:stretch>
        </p:blipFill>
        <p:spPr bwMode="auto">
          <a:xfrm>
            <a:off x="703647" y="1254997"/>
            <a:ext cx="7200000" cy="4348007"/>
          </a:xfrm>
          <a:prstGeom prst="rect">
            <a:avLst/>
          </a:prstGeom>
          <a:noFill/>
        </p:spPr>
      </p:pic>
      <p:sp>
        <p:nvSpPr>
          <p:cNvPr id="18" name="Oval 17"/>
          <p:cNvSpPr/>
          <p:nvPr/>
        </p:nvSpPr>
        <p:spPr>
          <a:xfrm>
            <a:off x="3258413" y="2433262"/>
            <a:ext cx="2052000" cy="2016000"/>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Blockchain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7159014" cy="634082"/>
          </a:xfrm>
        </p:spPr>
        <p:txBody>
          <a:bodyPr anchor="t">
            <a:normAutofit/>
          </a:bodyPr>
          <a:lstStyle/>
          <a:p>
            <a:r>
              <a:rPr lang="en-US" dirty="0"/>
              <a:t>Blockchain |</a:t>
            </a:r>
            <a:r>
              <a:rPr lang="en-US" sz="2500" b="1" dirty="0"/>
              <a:t>Use Cases |</a:t>
            </a:r>
          </a:p>
        </p:txBody>
      </p:sp>
      <p:sp>
        <p:nvSpPr>
          <p:cNvPr id="7" name="Rectangle 6"/>
          <p:cNvSpPr/>
          <p:nvPr/>
        </p:nvSpPr>
        <p:spPr>
          <a:xfrm>
            <a:off x="470865" y="1974128"/>
            <a:ext cx="7908506" cy="830997"/>
          </a:xfrm>
          <a:prstGeom prst="rect">
            <a:avLst/>
          </a:prstGeom>
        </p:spPr>
        <p:txBody>
          <a:bodyPr wrap="square">
            <a:spAutoFit/>
          </a:bodyPr>
          <a:lstStyle/>
          <a:p>
            <a:pPr algn="just"/>
            <a:r>
              <a:rPr lang="en-US" sz="1600" b="1" dirty="0" err="1"/>
              <a:t>RippleNet</a:t>
            </a:r>
            <a:endParaRPr lang="en-US" sz="1600" b="1" dirty="0"/>
          </a:p>
          <a:p>
            <a:pPr algn="just"/>
            <a:r>
              <a:rPr lang="en-US" sz="1600" dirty="0"/>
              <a:t>Ripple connects banks, payment providers, digital asset exchanges and corporates via </a:t>
            </a:r>
            <a:r>
              <a:rPr lang="en-US" sz="1600" dirty="0" err="1"/>
              <a:t>RippleNet</a:t>
            </a:r>
            <a:r>
              <a:rPr lang="en-US" sz="1600" dirty="0"/>
              <a:t> to provide one frictionless experience to send money globally.</a:t>
            </a:r>
          </a:p>
        </p:txBody>
      </p:sp>
      <p:pic>
        <p:nvPicPr>
          <p:cNvPr id="2050" name="Picture 2">
            <a:hlinkClick r:id="rId3"/>
          </p:cNvPr>
          <p:cNvPicPr>
            <a:picLocks noChangeAspect="1" noChangeArrowheads="1"/>
          </p:cNvPicPr>
          <p:nvPr/>
        </p:nvPicPr>
        <p:blipFill>
          <a:blip r:embed="rId4" cstate="print"/>
          <a:srcRect/>
          <a:stretch>
            <a:fillRect/>
          </a:stretch>
        </p:blipFill>
        <p:spPr bwMode="auto">
          <a:xfrm>
            <a:off x="5022154" y="377506"/>
            <a:ext cx="1260000" cy="479997"/>
          </a:xfrm>
          <a:prstGeom prst="rect">
            <a:avLst/>
          </a:prstGeom>
          <a:noFill/>
          <a:ln w="9525">
            <a:noFill/>
            <a:miter lim="800000"/>
            <a:headEnd/>
            <a:tailEnd/>
          </a:ln>
        </p:spPr>
      </p:pic>
      <p:grpSp>
        <p:nvGrpSpPr>
          <p:cNvPr id="26" name="Group 25"/>
          <p:cNvGrpSpPr/>
          <p:nvPr/>
        </p:nvGrpSpPr>
        <p:grpSpPr>
          <a:xfrm>
            <a:off x="539552" y="4936590"/>
            <a:ext cx="6120680" cy="1228714"/>
            <a:chOff x="395536" y="4824171"/>
            <a:chExt cx="6192688" cy="1516746"/>
          </a:xfrm>
        </p:grpSpPr>
        <p:pic>
          <p:nvPicPr>
            <p:cNvPr id="2057" name="Picture 9" descr="distributed financial technology"/>
            <p:cNvPicPr>
              <a:picLocks noChangeAspect="1" noChangeArrowheads="1"/>
            </p:cNvPicPr>
            <p:nvPr/>
          </p:nvPicPr>
          <p:blipFill>
            <a:blip r:embed="rId5" cstate="print"/>
            <a:srcRect/>
            <a:stretch>
              <a:fillRect/>
            </a:stretch>
          </p:blipFill>
          <p:spPr bwMode="auto">
            <a:xfrm>
              <a:off x="683568" y="4825003"/>
              <a:ext cx="494806" cy="612000"/>
            </a:xfrm>
            <a:prstGeom prst="rect">
              <a:avLst/>
            </a:prstGeom>
            <a:noFill/>
          </p:spPr>
        </p:pic>
        <p:pic>
          <p:nvPicPr>
            <p:cNvPr id="2059" name="Picture 11" descr="distributed financial technology"/>
            <p:cNvPicPr>
              <a:picLocks noChangeAspect="1" noChangeArrowheads="1"/>
            </p:cNvPicPr>
            <p:nvPr/>
          </p:nvPicPr>
          <p:blipFill>
            <a:blip r:embed="rId6" cstate="print"/>
            <a:srcRect/>
            <a:stretch>
              <a:fillRect/>
            </a:stretch>
          </p:blipFill>
          <p:spPr bwMode="auto">
            <a:xfrm>
              <a:off x="2285013" y="4824311"/>
              <a:ext cx="490467" cy="612000"/>
            </a:xfrm>
            <a:prstGeom prst="rect">
              <a:avLst/>
            </a:prstGeom>
            <a:noFill/>
          </p:spPr>
        </p:pic>
        <p:pic>
          <p:nvPicPr>
            <p:cNvPr id="2061" name="Picture 13" descr="distributed financial technology"/>
            <p:cNvPicPr>
              <a:picLocks noChangeAspect="1" noChangeArrowheads="1"/>
            </p:cNvPicPr>
            <p:nvPr/>
          </p:nvPicPr>
          <p:blipFill>
            <a:blip r:embed="rId7" cstate="print"/>
            <a:srcRect/>
            <a:stretch>
              <a:fillRect/>
            </a:stretch>
          </p:blipFill>
          <p:spPr bwMode="auto">
            <a:xfrm>
              <a:off x="3743279" y="4824171"/>
              <a:ext cx="490467" cy="612000"/>
            </a:xfrm>
            <a:prstGeom prst="rect">
              <a:avLst/>
            </a:prstGeom>
            <a:noFill/>
          </p:spPr>
        </p:pic>
        <p:pic>
          <p:nvPicPr>
            <p:cNvPr id="2063" name="Picture 15" descr="distributed financial technology"/>
            <p:cNvPicPr>
              <a:picLocks noChangeAspect="1" noChangeArrowheads="1"/>
            </p:cNvPicPr>
            <p:nvPr/>
          </p:nvPicPr>
          <p:blipFill>
            <a:blip r:embed="rId8" cstate="print"/>
            <a:srcRect/>
            <a:stretch>
              <a:fillRect/>
            </a:stretch>
          </p:blipFill>
          <p:spPr bwMode="auto">
            <a:xfrm>
              <a:off x="5292075" y="4824171"/>
              <a:ext cx="490467" cy="612000"/>
            </a:xfrm>
            <a:prstGeom prst="rect">
              <a:avLst/>
            </a:prstGeom>
            <a:noFill/>
          </p:spPr>
        </p:pic>
        <p:sp>
          <p:nvSpPr>
            <p:cNvPr id="18" name="Rectangle 17"/>
            <p:cNvSpPr/>
            <p:nvPr/>
          </p:nvSpPr>
          <p:spPr>
            <a:xfrm>
              <a:off x="395536" y="5443927"/>
              <a:ext cx="1440160" cy="892552"/>
            </a:xfrm>
            <a:prstGeom prst="rect">
              <a:avLst/>
            </a:prstGeom>
          </p:spPr>
          <p:txBody>
            <a:bodyPr wrap="square">
              <a:spAutoFit/>
            </a:bodyPr>
            <a:lstStyle/>
            <a:p>
              <a:r>
                <a:rPr lang="en-US" sz="1600" cap="all" dirty="0"/>
                <a:t>ACCESS</a:t>
              </a:r>
            </a:p>
            <a:p>
              <a:r>
                <a:rPr lang="en-US" sz="1200" dirty="0">
                  <a:solidFill>
                    <a:schemeClr val="bg1">
                      <a:lumMod val="50000"/>
                    </a:schemeClr>
                  </a:solidFill>
                </a:rPr>
                <a:t>Connectivity across payments networks</a:t>
              </a:r>
            </a:p>
          </p:txBody>
        </p:sp>
        <p:sp>
          <p:nvSpPr>
            <p:cNvPr id="19" name="Rectangle 18"/>
            <p:cNvSpPr/>
            <p:nvPr/>
          </p:nvSpPr>
          <p:spPr>
            <a:xfrm>
              <a:off x="2051720" y="5445640"/>
              <a:ext cx="1296144" cy="892552"/>
            </a:xfrm>
            <a:prstGeom prst="rect">
              <a:avLst/>
            </a:prstGeom>
          </p:spPr>
          <p:txBody>
            <a:bodyPr wrap="square">
              <a:spAutoFit/>
            </a:bodyPr>
            <a:lstStyle/>
            <a:p>
              <a:r>
                <a:rPr lang="en-US" sz="1600" cap="all" dirty="0"/>
                <a:t>SPEED</a:t>
              </a:r>
            </a:p>
            <a:p>
              <a:r>
                <a:rPr lang="en-US" sz="1200" dirty="0">
                  <a:solidFill>
                    <a:schemeClr val="bg1">
                      <a:lumMod val="50000"/>
                    </a:schemeClr>
                  </a:solidFill>
                </a:rPr>
                <a:t>Instant, on-demand settlement</a:t>
              </a:r>
            </a:p>
          </p:txBody>
        </p:sp>
        <p:sp>
          <p:nvSpPr>
            <p:cNvPr id="20" name="Rectangle 19"/>
            <p:cNvSpPr/>
            <p:nvPr/>
          </p:nvSpPr>
          <p:spPr>
            <a:xfrm>
              <a:off x="3383244" y="5445640"/>
              <a:ext cx="1476788" cy="892552"/>
            </a:xfrm>
            <a:prstGeom prst="rect">
              <a:avLst/>
            </a:prstGeom>
          </p:spPr>
          <p:txBody>
            <a:bodyPr wrap="square">
              <a:spAutoFit/>
            </a:bodyPr>
            <a:lstStyle/>
            <a:p>
              <a:r>
                <a:rPr lang="en-US" sz="1600" cap="all" dirty="0"/>
                <a:t>CERTAINTY</a:t>
              </a:r>
            </a:p>
            <a:p>
              <a:r>
                <a:rPr lang="en-US" sz="1200" dirty="0">
                  <a:solidFill>
                    <a:schemeClr val="bg1">
                      <a:lumMod val="50000"/>
                    </a:schemeClr>
                  </a:solidFill>
                </a:rPr>
                <a:t>Real-time traceability of funds</a:t>
              </a:r>
            </a:p>
          </p:txBody>
        </p:sp>
        <p:sp>
          <p:nvSpPr>
            <p:cNvPr id="21" name="Rectangle 20"/>
            <p:cNvSpPr/>
            <p:nvPr/>
          </p:nvSpPr>
          <p:spPr>
            <a:xfrm>
              <a:off x="5148064" y="5448365"/>
              <a:ext cx="1440160" cy="892552"/>
            </a:xfrm>
            <a:prstGeom prst="rect">
              <a:avLst/>
            </a:prstGeom>
          </p:spPr>
          <p:txBody>
            <a:bodyPr wrap="square">
              <a:spAutoFit/>
            </a:bodyPr>
            <a:lstStyle/>
            <a:p>
              <a:r>
                <a:rPr lang="en-US" sz="1600" cap="all" dirty="0"/>
                <a:t>COST</a:t>
              </a:r>
            </a:p>
            <a:p>
              <a:r>
                <a:rPr lang="en-US" sz="1200" dirty="0">
                  <a:solidFill>
                    <a:schemeClr val="bg1">
                      <a:lumMod val="50000"/>
                    </a:schemeClr>
                  </a:solidFill>
                </a:rPr>
                <a:t>Low operational and liquidity costs</a:t>
              </a:r>
            </a:p>
          </p:txBody>
        </p:sp>
      </p:grpSp>
      <p:pic>
        <p:nvPicPr>
          <p:cNvPr id="2067" name="Picture 19"/>
          <p:cNvPicPr>
            <a:picLocks noChangeAspect="1" noChangeArrowheads="1"/>
          </p:cNvPicPr>
          <p:nvPr/>
        </p:nvPicPr>
        <p:blipFill>
          <a:blip r:embed="rId9" cstate="print"/>
          <a:srcRect/>
          <a:stretch>
            <a:fillRect/>
          </a:stretch>
        </p:blipFill>
        <p:spPr bwMode="auto">
          <a:xfrm>
            <a:off x="6431212" y="3356987"/>
            <a:ext cx="2160000" cy="1728197"/>
          </a:xfrm>
          <a:prstGeom prst="rect">
            <a:avLst/>
          </a:prstGeom>
          <a:noFill/>
          <a:ln w="9525">
            <a:noFill/>
            <a:miter lim="800000"/>
            <a:headEnd/>
            <a:tailEnd/>
          </a:ln>
        </p:spPr>
      </p:pic>
      <p:pic>
        <p:nvPicPr>
          <p:cNvPr id="2068" name="Picture 20"/>
          <p:cNvPicPr>
            <a:picLocks noChangeAspect="1" noChangeArrowheads="1"/>
          </p:cNvPicPr>
          <p:nvPr/>
        </p:nvPicPr>
        <p:blipFill>
          <a:blip r:embed="rId10" cstate="print"/>
          <a:srcRect/>
          <a:stretch>
            <a:fillRect/>
          </a:stretch>
        </p:blipFill>
        <p:spPr bwMode="auto">
          <a:xfrm>
            <a:off x="539552" y="2924944"/>
            <a:ext cx="1800000" cy="1198003"/>
          </a:xfrm>
          <a:prstGeom prst="rect">
            <a:avLst/>
          </a:prstGeom>
          <a:noFill/>
          <a:ln w="9525">
            <a:noFill/>
            <a:miter lim="800000"/>
            <a:headEnd/>
            <a:tailEnd/>
          </a:ln>
        </p:spPr>
      </p:pic>
      <p:pic>
        <p:nvPicPr>
          <p:cNvPr id="2069" name="Picture 21"/>
          <p:cNvPicPr>
            <a:picLocks noChangeAspect="1" noChangeArrowheads="1"/>
          </p:cNvPicPr>
          <p:nvPr/>
        </p:nvPicPr>
        <p:blipFill>
          <a:blip r:embed="rId11" cstate="print"/>
          <a:srcRect/>
          <a:stretch>
            <a:fillRect/>
          </a:stretch>
        </p:blipFill>
        <p:spPr bwMode="auto">
          <a:xfrm>
            <a:off x="2378412" y="2871408"/>
            <a:ext cx="1800000" cy="1254355"/>
          </a:xfrm>
          <a:prstGeom prst="rect">
            <a:avLst/>
          </a:prstGeom>
          <a:noFill/>
          <a:ln w="9525">
            <a:noFill/>
            <a:miter lim="800000"/>
            <a:headEnd/>
            <a:tailEnd/>
          </a:ln>
        </p:spPr>
      </p:pic>
      <p:pic>
        <p:nvPicPr>
          <p:cNvPr id="2070" name="Picture 22"/>
          <p:cNvPicPr>
            <a:picLocks noChangeAspect="1" noChangeArrowheads="1"/>
          </p:cNvPicPr>
          <p:nvPr/>
        </p:nvPicPr>
        <p:blipFill>
          <a:blip r:embed="rId12" cstate="print"/>
          <a:srcRect/>
          <a:stretch>
            <a:fillRect/>
          </a:stretch>
        </p:blipFill>
        <p:spPr bwMode="auto">
          <a:xfrm>
            <a:off x="4294919" y="2897236"/>
            <a:ext cx="1800000" cy="1262592"/>
          </a:xfrm>
          <a:prstGeom prst="rect">
            <a:avLst/>
          </a:prstGeom>
          <a:noFill/>
          <a:ln w="9525">
            <a:noFill/>
            <a:miter lim="800000"/>
            <a:headEnd/>
            <a:tailEnd/>
          </a:ln>
        </p:spPr>
      </p:pic>
      <p:sp>
        <p:nvSpPr>
          <p:cNvPr id="33" name="TextBox 32"/>
          <p:cNvSpPr txBox="1"/>
          <p:nvPr/>
        </p:nvSpPr>
        <p:spPr>
          <a:xfrm>
            <a:off x="467544" y="1268760"/>
            <a:ext cx="8208912" cy="584775"/>
          </a:xfrm>
          <a:prstGeom prst="rect">
            <a:avLst/>
          </a:prstGeom>
          <a:noFill/>
        </p:spPr>
        <p:txBody>
          <a:bodyPr wrap="square" rtlCol="0">
            <a:spAutoFit/>
          </a:bodyPr>
          <a:lstStyle/>
          <a:p>
            <a:pPr algn="just"/>
            <a:r>
              <a:rPr lang="en-US" sz="1600" dirty="0"/>
              <a:t>Ripple has their own digital currency Ripple (XRP). It is the third biggest </a:t>
            </a:r>
          </a:p>
          <a:p>
            <a:pPr algn="just"/>
            <a:r>
              <a:rPr lang="en-US" sz="1600" dirty="0"/>
              <a:t>cryptocurrency in the world in terms of cryptocurrency market capitalizations.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4082"/>
          </a:xfrm>
        </p:spPr>
        <p:txBody>
          <a:bodyPr anchor="t"/>
          <a:lstStyle/>
          <a:p>
            <a:r>
              <a:rPr lang="en-US" dirty="0"/>
              <a:t>Understating Current System</a:t>
            </a:r>
          </a:p>
        </p:txBody>
      </p:sp>
      <p:pic>
        <p:nvPicPr>
          <p:cNvPr id="4" name="Content Placeholder 3"/>
          <p:cNvPicPr>
            <a:picLocks noGrp="1"/>
          </p:cNvPicPr>
          <p:nvPr>
            <p:ph sz="quarter" idx="1"/>
          </p:nvPr>
        </p:nvPicPr>
        <p:blipFill>
          <a:blip r:embed="rId3" cstate="print"/>
          <a:srcRect/>
          <a:stretch>
            <a:fillRect/>
          </a:stretch>
        </p:blipFill>
        <p:spPr bwMode="auto">
          <a:xfrm>
            <a:off x="475348" y="1019784"/>
            <a:ext cx="7913075" cy="3921384"/>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a:t>
            </a:r>
            <a:r>
              <a:rPr lang="en-US" sz="2500" b="1" dirty="0"/>
              <a:t>Use Cases |</a:t>
            </a:r>
          </a:p>
        </p:txBody>
      </p:sp>
      <p:pic>
        <p:nvPicPr>
          <p:cNvPr id="10242" name="Picture 2">
            <a:hlinkClick r:id="rId3"/>
          </p:cNvPr>
          <p:cNvPicPr>
            <a:picLocks noChangeAspect="1" noChangeArrowheads="1"/>
          </p:cNvPicPr>
          <p:nvPr/>
        </p:nvPicPr>
        <p:blipFill>
          <a:blip r:embed="rId4" cstate="print"/>
          <a:srcRect/>
          <a:stretch>
            <a:fillRect/>
          </a:stretch>
        </p:blipFill>
        <p:spPr bwMode="auto">
          <a:xfrm>
            <a:off x="5148224" y="445662"/>
            <a:ext cx="1440000" cy="319042"/>
          </a:xfrm>
          <a:prstGeom prst="rect">
            <a:avLst/>
          </a:prstGeom>
          <a:noFill/>
          <a:ln w="9525">
            <a:noFill/>
            <a:miter lim="800000"/>
            <a:headEnd/>
            <a:tailEnd/>
          </a:ln>
        </p:spPr>
      </p:pic>
      <p:sp>
        <p:nvSpPr>
          <p:cNvPr id="5" name="Rectangle 4"/>
          <p:cNvSpPr/>
          <p:nvPr/>
        </p:nvSpPr>
        <p:spPr>
          <a:xfrm>
            <a:off x="447666" y="4571719"/>
            <a:ext cx="7776864" cy="1089529"/>
          </a:xfrm>
          <a:prstGeom prst="rect">
            <a:avLst/>
          </a:prstGeom>
        </p:spPr>
        <p:txBody>
          <a:bodyPr wrap="square">
            <a:spAutoFit/>
          </a:bodyPr>
          <a:lstStyle/>
          <a:p>
            <a:pPr marL="274320" indent="-274320" algn="just">
              <a:lnSpc>
                <a:spcPct val="90000"/>
              </a:lnSpc>
              <a:spcBef>
                <a:spcPts val="600"/>
              </a:spcBef>
              <a:buClr>
                <a:schemeClr val="accent1"/>
              </a:buClr>
              <a:buSzPct val="70000"/>
              <a:buFont typeface="Wingdings"/>
              <a:buChar char=""/>
            </a:pPr>
            <a:r>
              <a:rPr lang="en-US" dirty="0"/>
              <a:t>It collects an asset’s defining characteristics, history, and ownership to create a permanent record on the blockchain. This digital incarnation, or thumbprint, is used by various stakeholders across a supply chain pipeline to form provenance and verify authenticity.</a:t>
            </a:r>
          </a:p>
        </p:txBody>
      </p:sp>
      <p:pic>
        <p:nvPicPr>
          <p:cNvPr id="10243" name="Picture 3"/>
          <p:cNvPicPr>
            <a:picLocks noChangeAspect="1" noChangeArrowheads="1"/>
          </p:cNvPicPr>
          <p:nvPr/>
        </p:nvPicPr>
        <p:blipFill>
          <a:blip r:embed="rId5" cstate="print"/>
          <a:srcRect/>
          <a:stretch>
            <a:fillRect/>
          </a:stretch>
        </p:blipFill>
        <p:spPr bwMode="auto">
          <a:xfrm>
            <a:off x="5004048" y="1385981"/>
            <a:ext cx="3096000" cy="3051131"/>
          </a:xfrm>
          <a:prstGeom prst="rect">
            <a:avLst/>
          </a:prstGeom>
          <a:noFill/>
          <a:ln w="9525">
            <a:noFill/>
            <a:miter lim="800000"/>
            <a:headEnd/>
            <a:tailEnd/>
          </a:ln>
        </p:spPr>
      </p:pic>
      <p:sp>
        <p:nvSpPr>
          <p:cNvPr id="7" name="Rectangle 6"/>
          <p:cNvSpPr/>
          <p:nvPr/>
        </p:nvSpPr>
        <p:spPr>
          <a:xfrm>
            <a:off x="479918" y="1343591"/>
            <a:ext cx="4380114" cy="1837426"/>
          </a:xfrm>
          <a:prstGeom prst="rect">
            <a:avLst/>
          </a:prstGeom>
        </p:spPr>
        <p:txBody>
          <a:bodyPr wrap="square">
            <a:spAutoFit/>
          </a:bodyPr>
          <a:lstStyle/>
          <a:p>
            <a:pPr marL="274320" indent="-274320" algn="just">
              <a:lnSpc>
                <a:spcPct val="90000"/>
              </a:lnSpc>
              <a:spcBef>
                <a:spcPts val="600"/>
              </a:spcBef>
              <a:buClr>
                <a:schemeClr val="accent1"/>
              </a:buClr>
              <a:buSzPct val="70000"/>
              <a:buFont typeface="Wingdings"/>
              <a:buChar char=""/>
            </a:pPr>
            <a:r>
              <a:rPr lang="en-US" dirty="0"/>
              <a:t>Everledger is a global startup that uses the best of emerging technology including blockchain, smart contracts and machine vision to assist in the reduction of risk and fraud for banks, insurers and open marketplaces.</a:t>
            </a:r>
          </a:p>
        </p:txBody>
      </p:sp>
      <p:sp>
        <p:nvSpPr>
          <p:cNvPr id="8" name="Rectangle 7"/>
          <p:cNvSpPr/>
          <p:nvPr/>
        </p:nvSpPr>
        <p:spPr>
          <a:xfrm>
            <a:off x="425353" y="3307685"/>
            <a:ext cx="4572000" cy="840230"/>
          </a:xfrm>
          <a:prstGeom prst="rect">
            <a:avLst/>
          </a:prstGeom>
        </p:spPr>
        <p:txBody>
          <a:bodyPr>
            <a:spAutoFit/>
          </a:bodyPr>
          <a:lstStyle/>
          <a:p>
            <a:pPr marL="274320" indent="-274320" algn="just">
              <a:lnSpc>
                <a:spcPct val="90000"/>
              </a:lnSpc>
              <a:spcBef>
                <a:spcPts val="600"/>
              </a:spcBef>
              <a:buClr>
                <a:schemeClr val="accent1"/>
              </a:buClr>
              <a:buSzPct val="70000"/>
              <a:buFont typeface="Wingdings"/>
              <a:buChar char=""/>
            </a:pPr>
            <a:r>
              <a:rPr lang="en-US" dirty="0"/>
              <a:t>Global digital ledger that tracks and protects valuable assets throughout their lifetime journey.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74638"/>
            <a:ext cx="8370776" cy="634082"/>
          </a:xfrm>
        </p:spPr>
        <p:txBody>
          <a:bodyPr anchor="t">
            <a:normAutofit/>
          </a:bodyPr>
          <a:lstStyle/>
          <a:p>
            <a:r>
              <a:rPr lang="en-US" dirty="0"/>
              <a:t>Blockchain |</a:t>
            </a:r>
            <a:r>
              <a:rPr lang="en-US" sz="2500" b="1" dirty="0"/>
              <a:t>Use Cases |</a:t>
            </a:r>
          </a:p>
        </p:txBody>
      </p:sp>
      <p:sp>
        <p:nvSpPr>
          <p:cNvPr id="5" name="Rectangle 4"/>
          <p:cNvSpPr/>
          <p:nvPr/>
        </p:nvSpPr>
        <p:spPr>
          <a:xfrm>
            <a:off x="447666" y="4571719"/>
            <a:ext cx="7776864" cy="1338828"/>
          </a:xfrm>
          <a:prstGeom prst="rect">
            <a:avLst/>
          </a:prstGeom>
        </p:spPr>
        <p:txBody>
          <a:bodyPr wrap="square">
            <a:spAutoFit/>
          </a:bodyPr>
          <a:lstStyle/>
          <a:p>
            <a:pPr marL="274320" indent="-274320" algn="just">
              <a:lnSpc>
                <a:spcPct val="90000"/>
              </a:lnSpc>
              <a:spcBef>
                <a:spcPts val="600"/>
              </a:spcBef>
              <a:buClr>
                <a:schemeClr val="accent1"/>
              </a:buClr>
              <a:buSzPct val="70000"/>
              <a:buFont typeface="Wingdings"/>
              <a:buChar char=""/>
            </a:pPr>
            <a:r>
              <a:rPr lang="en-US" dirty="0"/>
              <a:t>User accounts can </a:t>
            </a:r>
            <a:r>
              <a:rPr lang="en-US" i="1" dirty="0" err="1"/>
              <a:t>upvote</a:t>
            </a:r>
            <a:r>
              <a:rPr lang="en-US" dirty="0"/>
              <a:t> posts and comments similar to other blogging websites or social news websites like Reddit, and the authors who get </a:t>
            </a:r>
            <a:r>
              <a:rPr lang="en-US" dirty="0" err="1"/>
              <a:t>upvoted</a:t>
            </a:r>
            <a:r>
              <a:rPr lang="en-US" dirty="0"/>
              <a:t> can receive a monetary reward in a cryptocurrency token named Steem and US dollar-pegged tokens called Steem Dollars</a:t>
            </a:r>
          </a:p>
        </p:txBody>
      </p:sp>
      <p:sp>
        <p:nvSpPr>
          <p:cNvPr id="7" name="Rectangle 6"/>
          <p:cNvSpPr/>
          <p:nvPr/>
        </p:nvSpPr>
        <p:spPr>
          <a:xfrm>
            <a:off x="440162" y="1343591"/>
            <a:ext cx="4452122" cy="2211375"/>
          </a:xfrm>
          <a:prstGeom prst="rect">
            <a:avLst/>
          </a:prstGeom>
        </p:spPr>
        <p:txBody>
          <a:bodyPr wrap="square">
            <a:spAutoFit/>
          </a:bodyPr>
          <a:lstStyle/>
          <a:p>
            <a:pPr marL="274320" indent="-274320" algn="just">
              <a:lnSpc>
                <a:spcPct val="90000"/>
              </a:lnSpc>
              <a:spcBef>
                <a:spcPts val="600"/>
              </a:spcBef>
              <a:buClr>
                <a:schemeClr val="accent1"/>
              </a:buClr>
              <a:buSzPct val="70000"/>
              <a:buFont typeface="Wingdings"/>
              <a:buChar char=""/>
            </a:pPr>
            <a:r>
              <a:rPr lang="en-US" sz="1700" dirty="0"/>
              <a:t>Launched in July 4, 2016, </a:t>
            </a:r>
            <a:r>
              <a:rPr lang="en-US" sz="1700" b="1" dirty="0" err="1"/>
              <a:t>Steemit</a:t>
            </a:r>
            <a:r>
              <a:rPr lang="en-US" sz="1700" dirty="0"/>
              <a:t> is a blogging and social networking website that uses its </a:t>
            </a:r>
            <a:r>
              <a:rPr lang="en-US" sz="1700" b="1" dirty="0"/>
              <a:t>Steem blockchain-based </a:t>
            </a:r>
            <a:r>
              <a:rPr lang="en-US" sz="1700" dirty="0"/>
              <a:t>rewards platform for publishers. The Steem blockchain produces </a:t>
            </a:r>
            <a:r>
              <a:rPr lang="en-US" sz="1700" b="1" dirty="0"/>
              <a:t>Steem</a:t>
            </a:r>
            <a:r>
              <a:rPr lang="en-US" sz="1700" dirty="0"/>
              <a:t> and </a:t>
            </a:r>
            <a:r>
              <a:rPr lang="en-US" sz="1700" b="1" i="1" dirty="0"/>
              <a:t>Steem Dollars</a:t>
            </a:r>
            <a:r>
              <a:rPr lang="en-US" sz="1700" dirty="0"/>
              <a:t> which are magic bean tokens obtained for posting, discovering, and commenting on content.</a:t>
            </a:r>
          </a:p>
        </p:txBody>
      </p:sp>
      <p:sp>
        <p:nvSpPr>
          <p:cNvPr id="8" name="Rectangle 7"/>
          <p:cNvSpPr/>
          <p:nvPr/>
        </p:nvSpPr>
        <p:spPr>
          <a:xfrm>
            <a:off x="425353" y="3596882"/>
            <a:ext cx="4572000" cy="840230"/>
          </a:xfrm>
          <a:prstGeom prst="rect">
            <a:avLst/>
          </a:prstGeom>
        </p:spPr>
        <p:txBody>
          <a:bodyPr>
            <a:spAutoFit/>
          </a:bodyPr>
          <a:lstStyle/>
          <a:p>
            <a:pPr marL="274320" indent="-274320" algn="just">
              <a:lnSpc>
                <a:spcPct val="90000"/>
              </a:lnSpc>
              <a:spcBef>
                <a:spcPts val="600"/>
              </a:spcBef>
              <a:buClr>
                <a:schemeClr val="accent1"/>
              </a:buClr>
              <a:buSzPct val="70000"/>
              <a:buFont typeface="Wingdings"/>
              <a:buChar char=""/>
            </a:pPr>
            <a:r>
              <a:rPr lang="en-US" dirty="0"/>
              <a:t>Steem is based on the Smart Media Tokens (SMT) protocol, developed by </a:t>
            </a:r>
            <a:r>
              <a:rPr lang="en-US" dirty="0" err="1"/>
              <a:t>Steemit</a:t>
            </a:r>
            <a:r>
              <a:rPr lang="en-US" dirty="0"/>
              <a:t>.</a:t>
            </a:r>
          </a:p>
        </p:txBody>
      </p:sp>
      <p:pic>
        <p:nvPicPr>
          <p:cNvPr id="69634" name="Picture 2"/>
          <p:cNvPicPr>
            <a:picLocks noChangeAspect="1" noChangeArrowheads="1"/>
          </p:cNvPicPr>
          <p:nvPr/>
        </p:nvPicPr>
        <p:blipFill>
          <a:blip r:embed="rId3" cstate="print"/>
          <a:srcRect/>
          <a:stretch>
            <a:fillRect/>
          </a:stretch>
        </p:blipFill>
        <p:spPr bwMode="auto">
          <a:xfrm>
            <a:off x="4954353" y="1340768"/>
            <a:ext cx="3600000" cy="3024336"/>
          </a:xfrm>
          <a:prstGeom prst="rect">
            <a:avLst/>
          </a:prstGeom>
          <a:noFill/>
          <a:ln w="9525">
            <a:noFill/>
            <a:miter lim="800000"/>
            <a:headEnd/>
            <a:tailEnd/>
          </a:ln>
        </p:spPr>
      </p:pic>
      <p:pic>
        <p:nvPicPr>
          <p:cNvPr id="69635" name="Picture 3">
            <a:hlinkClick r:id="rId4"/>
          </p:cNvPr>
          <p:cNvPicPr>
            <a:picLocks noChangeAspect="1" noChangeArrowheads="1"/>
          </p:cNvPicPr>
          <p:nvPr/>
        </p:nvPicPr>
        <p:blipFill>
          <a:blip r:embed="rId5" cstate="print"/>
          <a:srcRect/>
          <a:stretch>
            <a:fillRect/>
          </a:stretch>
        </p:blipFill>
        <p:spPr bwMode="auto">
          <a:xfrm>
            <a:off x="5148184" y="422899"/>
            <a:ext cx="1080000" cy="3915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634082"/>
          </a:xfrm>
        </p:spPr>
        <p:txBody>
          <a:bodyPr anchor="t">
            <a:normAutofit/>
          </a:bodyPr>
          <a:lstStyle/>
          <a:p>
            <a:r>
              <a:rPr lang="en-US" dirty="0"/>
              <a:t>Blockchain |</a:t>
            </a:r>
            <a:r>
              <a:rPr lang="en-US" sz="2800" dirty="0"/>
              <a:t> </a:t>
            </a:r>
            <a:r>
              <a:rPr lang="en-US" sz="2400" dirty="0"/>
              <a:t>Development platform </a:t>
            </a:r>
            <a:r>
              <a:rPr lang="en-US" dirty="0"/>
              <a:t>|</a:t>
            </a:r>
            <a:r>
              <a:rPr lang="en-US" sz="2700" dirty="0"/>
              <a:t>   </a:t>
            </a:r>
            <a:endParaRPr lang="en-US" sz="2500" dirty="0"/>
          </a:p>
        </p:txBody>
      </p:sp>
      <p:sp>
        <p:nvSpPr>
          <p:cNvPr id="3" name="Content Placeholder 2"/>
          <p:cNvSpPr>
            <a:spLocks noGrp="1"/>
          </p:cNvSpPr>
          <p:nvPr>
            <p:ph sz="quarter" idx="1"/>
          </p:nvPr>
        </p:nvSpPr>
        <p:spPr>
          <a:xfrm>
            <a:off x="457200" y="1052736"/>
            <a:ext cx="8075240" cy="5616624"/>
          </a:xfrm>
        </p:spPr>
        <p:txBody>
          <a:bodyPr>
            <a:normAutofit fontScale="77500" lnSpcReduction="20000"/>
          </a:bodyPr>
          <a:lstStyle/>
          <a:p>
            <a:pPr algn="just"/>
            <a:r>
              <a:rPr lang="en-US" dirty="0"/>
              <a:t>At its simplest, Ethereum is an open software platform based on blockchain technology that enables developers to build and deploy decentralized applications.</a:t>
            </a:r>
          </a:p>
          <a:p>
            <a:pPr algn="just"/>
            <a:endParaRPr lang="en-US" dirty="0"/>
          </a:p>
          <a:p>
            <a:pPr algn="just"/>
            <a:r>
              <a:rPr lang="en-US" dirty="0" err="1"/>
              <a:t>Ethereum</a:t>
            </a:r>
            <a:r>
              <a:rPr lang="en-US" dirty="0"/>
              <a:t> is a </a:t>
            </a:r>
            <a:r>
              <a:rPr lang="en-US" b="1" dirty="0"/>
              <a:t>decentralized platform that runs smart contracts</a:t>
            </a:r>
            <a:r>
              <a:rPr lang="en-US" dirty="0"/>
              <a:t>: applications that run exactly as programmed without any possibility of downtime, censorship, fraud or third-party interference.</a:t>
            </a:r>
          </a:p>
          <a:p>
            <a:pPr algn="just"/>
            <a:endParaRPr lang="en-US" dirty="0"/>
          </a:p>
          <a:p>
            <a:pPr algn="just"/>
            <a:r>
              <a:rPr lang="en-US" dirty="0"/>
              <a:t>Like Bitcoin, Ethereum is a distributed public blockchain network. Although there are some significant technical differences between the two, the most important distinction to note is that Bitcoin and Ethereum differ substantially in purpose and capability. Bitcoin offers one particular application of blockchain technology, a peer to peer electronic cash system that enables online Bitcoin payments. While the Bitcoin blockchain is used to track ownership of digital currency (bitcoins), the Ethereum blockchain focuses on running the programming code of any decentralized application.</a:t>
            </a:r>
            <a:endParaRPr lang="en-US" dirty="0">
              <a:hlinkClick r:id="rId3"/>
            </a:endParaRPr>
          </a:p>
          <a:p>
            <a:endParaRPr lang="en-US" dirty="0">
              <a:hlinkClick r:id="rId3"/>
            </a:endParaRPr>
          </a:p>
          <a:p>
            <a:r>
              <a:rPr lang="en-US" dirty="0">
                <a:hlinkClick r:id="rId3"/>
              </a:rPr>
              <a:t>https://ropsten.etherscan.io/</a:t>
            </a:r>
            <a:endParaRPr lang="en-US" dirty="0"/>
          </a:p>
        </p:txBody>
      </p:sp>
      <p:pic>
        <p:nvPicPr>
          <p:cNvPr id="1026" name="Picture 2" descr="Image result for ethereum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0247" y="238542"/>
            <a:ext cx="1550735" cy="704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634082"/>
          </a:xfrm>
        </p:spPr>
        <p:txBody>
          <a:bodyPr anchor="t">
            <a:normAutofit/>
          </a:bodyPr>
          <a:lstStyle/>
          <a:p>
            <a:r>
              <a:rPr lang="en-US" dirty="0"/>
              <a:t>Blockchain |</a:t>
            </a:r>
            <a:r>
              <a:rPr lang="en-US" sz="2000" dirty="0"/>
              <a:t> </a:t>
            </a:r>
            <a:r>
              <a:rPr lang="en-US" sz="2400" dirty="0"/>
              <a:t>Development platform |</a:t>
            </a:r>
          </a:p>
        </p:txBody>
      </p:sp>
      <p:sp>
        <p:nvSpPr>
          <p:cNvPr id="6" name="Content Placeholder 2"/>
          <p:cNvSpPr txBox="1">
            <a:spLocks/>
          </p:cNvSpPr>
          <p:nvPr/>
        </p:nvSpPr>
        <p:spPr>
          <a:xfrm>
            <a:off x="452735" y="883972"/>
            <a:ext cx="8075240" cy="3121092"/>
          </a:xfrm>
          <a:prstGeom prst="rect">
            <a:avLst/>
          </a:prstGeom>
        </p:spPr>
        <p:txBody>
          <a:bodyPr vert="horz">
            <a:noAutofit/>
          </a:bodyPr>
          <a:lstStyle/>
          <a:p>
            <a:pPr marL="274320" lvl="0" indent="-274320" algn="just">
              <a:spcBef>
                <a:spcPts val="600"/>
              </a:spcBef>
              <a:buClr>
                <a:schemeClr val="accent1"/>
              </a:buClr>
              <a:buSzPct val="70000"/>
              <a:buFont typeface="Wingdings"/>
              <a:buChar char=""/>
            </a:pPr>
            <a:r>
              <a:rPr lang="en-US" b="1" i="1" dirty="0"/>
              <a:t>Hyperledger</a:t>
            </a:r>
            <a:r>
              <a:rPr lang="en-US" dirty="0"/>
              <a:t> is an open source collaborative effort created to advance cross-industry blockchain technologies. It is a global collaboration, hosted by </a:t>
            </a:r>
            <a:r>
              <a:rPr lang="en-US" b="1" dirty="0"/>
              <a:t>The Linux Foundation</a:t>
            </a:r>
            <a:r>
              <a:rPr lang="en-US" dirty="0"/>
              <a:t>, including leaders in finance, banking, Internet of Things, supply chains, manufacturing and Technology.</a:t>
            </a:r>
            <a:endParaRPr kumimoji="0" lang="en-US" b="0" i="0" u="none" strike="noStrike" kern="1200" cap="none" spc="0" normalizeH="0" baseline="0" noProof="0" dirty="0">
              <a:ln>
                <a:noFill/>
              </a:ln>
              <a:solidFill>
                <a:schemeClr val="tx1"/>
              </a:solidFill>
              <a:effectLst/>
              <a:uLnTx/>
              <a:uFillTx/>
              <a:latin typeface="+mn-lt"/>
              <a:ea typeface="+mn-ea"/>
              <a:cs typeface="+mn-cs"/>
            </a:endParaRPr>
          </a:p>
          <a:p>
            <a:pPr marL="274320" lvl="0" indent="-274320" algn="just">
              <a:spcBef>
                <a:spcPts val="600"/>
              </a:spcBef>
              <a:buClr>
                <a:schemeClr val="accent1"/>
              </a:buClr>
              <a:buSzPct val="70000"/>
              <a:buFont typeface="Wingdings"/>
              <a:buChar char=""/>
            </a:pPr>
            <a:r>
              <a:rPr lang="en-US" dirty="0"/>
              <a:t>Only an Open Source, collaborative software development approach can ensure the transparency, longevity, interoperability and support required to bring blockchain technologies forward to mainstream commercial adoption. That is what Hyperledger is about – communities of software developers building blockchain frameworks and platforms.</a:t>
            </a:r>
            <a:endParaRPr kumimoji="0" lang="en-US" b="0" i="0" u="none" strike="noStrike" kern="1200" cap="none" spc="0" normalizeH="0" baseline="0" noProof="0" dirty="0">
              <a:ln>
                <a:noFill/>
              </a:ln>
              <a:solidFill>
                <a:schemeClr val="tx1"/>
              </a:solidFill>
              <a:effectLst/>
              <a:uLnTx/>
              <a:uFillTx/>
              <a:latin typeface="+mn-lt"/>
              <a:ea typeface="+mn-ea"/>
              <a:cs typeface="+mn-cs"/>
              <a:hlinkClick r:id="rId3"/>
            </a:endParaRPr>
          </a:p>
        </p:txBody>
      </p:sp>
      <p:pic>
        <p:nvPicPr>
          <p:cNvPr id="11267" name="Picture 3">
            <a:hlinkClick r:id="rId4"/>
          </p:cNvPr>
          <p:cNvPicPr>
            <a:picLocks noChangeAspect="1" noChangeArrowheads="1"/>
          </p:cNvPicPr>
          <p:nvPr/>
        </p:nvPicPr>
        <p:blipFill>
          <a:blip r:embed="rId5" cstate="print"/>
          <a:srcRect/>
          <a:stretch>
            <a:fillRect/>
          </a:stretch>
        </p:blipFill>
        <p:spPr bwMode="auto">
          <a:xfrm>
            <a:off x="7096569" y="418302"/>
            <a:ext cx="1591736" cy="381119"/>
          </a:xfrm>
          <a:prstGeom prst="rect">
            <a:avLst/>
          </a:prstGeom>
          <a:noFill/>
          <a:ln w="9525">
            <a:noFill/>
            <a:miter lim="800000"/>
            <a:headEnd/>
            <a:tailEnd/>
          </a:ln>
        </p:spPr>
      </p:pic>
      <p:grpSp>
        <p:nvGrpSpPr>
          <p:cNvPr id="19" name="Group 18"/>
          <p:cNvGrpSpPr/>
          <p:nvPr/>
        </p:nvGrpSpPr>
        <p:grpSpPr>
          <a:xfrm>
            <a:off x="735698" y="3933056"/>
            <a:ext cx="8012766" cy="2859482"/>
            <a:chOff x="735698" y="3933056"/>
            <a:chExt cx="8012766" cy="2859482"/>
          </a:xfrm>
        </p:grpSpPr>
        <p:pic>
          <p:nvPicPr>
            <p:cNvPr id="11269" name="Picture 5" descr="https://www.hyperledger.org/wp-content/uploads/2016/08/hyperledger_2_1-02-e1497299263420.png"/>
            <p:cNvPicPr>
              <a:picLocks noChangeAspect="1" noChangeArrowheads="1"/>
            </p:cNvPicPr>
            <p:nvPr/>
          </p:nvPicPr>
          <p:blipFill>
            <a:blip r:embed="rId6" cstate="print"/>
            <a:srcRect/>
            <a:stretch>
              <a:fillRect/>
            </a:stretch>
          </p:blipFill>
          <p:spPr bwMode="auto">
            <a:xfrm>
              <a:off x="939149" y="3955369"/>
              <a:ext cx="720000" cy="720000"/>
            </a:xfrm>
            <a:prstGeom prst="rect">
              <a:avLst/>
            </a:prstGeom>
            <a:noFill/>
          </p:spPr>
        </p:pic>
        <p:pic>
          <p:nvPicPr>
            <p:cNvPr id="11271" name="Picture 7" descr="https://www.hyperledger.org/wp-content/uploads/2016/08/hyperledger_2_2-02.png"/>
            <p:cNvPicPr>
              <a:picLocks noChangeAspect="1" noChangeArrowheads="1"/>
            </p:cNvPicPr>
            <p:nvPr/>
          </p:nvPicPr>
          <p:blipFill>
            <a:blip r:embed="rId7" cstate="print"/>
            <a:srcRect/>
            <a:stretch>
              <a:fillRect/>
            </a:stretch>
          </p:blipFill>
          <p:spPr bwMode="auto">
            <a:xfrm>
              <a:off x="2431638" y="3965308"/>
              <a:ext cx="720000" cy="720000"/>
            </a:xfrm>
            <a:prstGeom prst="rect">
              <a:avLst/>
            </a:prstGeom>
            <a:noFill/>
          </p:spPr>
        </p:pic>
        <p:pic>
          <p:nvPicPr>
            <p:cNvPr id="11273" name="Picture 9" descr="https://www.hyperledger.org/wp-content/uploads/2016/08/hyperledger_2_3-02.png"/>
            <p:cNvPicPr>
              <a:picLocks noChangeAspect="1" noChangeArrowheads="1"/>
            </p:cNvPicPr>
            <p:nvPr/>
          </p:nvPicPr>
          <p:blipFill>
            <a:blip r:embed="rId8" cstate="print"/>
            <a:srcRect/>
            <a:stretch>
              <a:fillRect/>
            </a:stretch>
          </p:blipFill>
          <p:spPr bwMode="auto">
            <a:xfrm>
              <a:off x="3923928" y="4005064"/>
              <a:ext cx="720000" cy="720000"/>
            </a:xfrm>
            <a:prstGeom prst="rect">
              <a:avLst/>
            </a:prstGeom>
            <a:noFill/>
          </p:spPr>
        </p:pic>
        <p:pic>
          <p:nvPicPr>
            <p:cNvPr id="11275" name="Picture 11" descr="https://www.hyperledger.org/wp-content/uploads/2016/08/hyperledger_2_4-02.png"/>
            <p:cNvPicPr>
              <a:picLocks noChangeAspect="1" noChangeArrowheads="1"/>
            </p:cNvPicPr>
            <p:nvPr/>
          </p:nvPicPr>
          <p:blipFill>
            <a:blip r:embed="rId9" cstate="print"/>
            <a:srcRect/>
            <a:stretch>
              <a:fillRect/>
            </a:stretch>
          </p:blipFill>
          <p:spPr bwMode="auto">
            <a:xfrm>
              <a:off x="5393905" y="3933056"/>
              <a:ext cx="720000" cy="720000"/>
            </a:xfrm>
            <a:prstGeom prst="rect">
              <a:avLst/>
            </a:prstGeom>
            <a:noFill/>
          </p:spPr>
        </p:pic>
        <p:pic>
          <p:nvPicPr>
            <p:cNvPr id="11277" name="Picture 13" descr="https://www.hyperledger.org/wp-content/uploads/2016/08/hyperledger_2_5-02.png"/>
            <p:cNvPicPr>
              <a:picLocks noChangeAspect="1" noChangeArrowheads="1"/>
            </p:cNvPicPr>
            <p:nvPr/>
          </p:nvPicPr>
          <p:blipFill>
            <a:blip r:embed="rId10" cstate="print"/>
            <a:srcRect/>
            <a:stretch>
              <a:fillRect/>
            </a:stretch>
          </p:blipFill>
          <p:spPr bwMode="auto">
            <a:xfrm>
              <a:off x="6804248" y="3933056"/>
              <a:ext cx="720000" cy="720000"/>
            </a:xfrm>
            <a:prstGeom prst="rect">
              <a:avLst/>
            </a:prstGeom>
            <a:noFill/>
          </p:spPr>
        </p:pic>
        <p:sp>
          <p:nvSpPr>
            <p:cNvPr id="13" name="Rectangle 12"/>
            <p:cNvSpPr/>
            <p:nvPr/>
          </p:nvSpPr>
          <p:spPr>
            <a:xfrm>
              <a:off x="735698" y="4699657"/>
              <a:ext cx="1512168" cy="2092881"/>
            </a:xfrm>
            <a:prstGeom prst="rect">
              <a:avLst/>
            </a:prstGeom>
          </p:spPr>
          <p:txBody>
            <a:bodyPr wrap="square">
              <a:spAutoFit/>
            </a:bodyPr>
            <a:lstStyle/>
            <a:p>
              <a:r>
                <a:rPr lang="en-US" sz="1300" dirty="0"/>
                <a:t>Create enterprise grade, open source, distributed ledger frameworks and code bases</a:t>
              </a:r>
              <a:br>
                <a:rPr lang="en-US" sz="1300" dirty="0"/>
              </a:br>
              <a:r>
                <a:rPr lang="en-US" sz="1300" dirty="0"/>
                <a:t>to support business transactions</a:t>
              </a:r>
            </a:p>
          </p:txBody>
        </p:sp>
        <p:sp>
          <p:nvSpPr>
            <p:cNvPr id="14" name="Rectangle 13"/>
            <p:cNvSpPr/>
            <p:nvPr/>
          </p:nvSpPr>
          <p:spPr>
            <a:xfrm>
              <a:off x="2225752" y="4725144"/>
              <a:ext cx="1512168" cy="1892826"/>
            </a:xfrm>
            <a:prstGeom prst="rect">
              <a:avLst/>
            </a:prstGeom>
          </p:spPr>
          <p:txBody>
            <a:bodyPr wrap="square">
              <a:spAutoFit/>
            </a:bodyPr>
            <a:lstStyle/>
            <a:p>
              <a:r>
                <a:rPr lang="en-US" sz="1300" dirty="0"/>
                <a:t>Provide neutral, open, and community-driven infrastructure</a:t>
              </a:r>
              <a:br>
                <a:rPr lang="en-US" sz="1300" dirty="0"/>
              </a:br>
              <a:r>
                <a:rPr lang="en-US" sz="1300" dirty="0"/>
                <a:t>supported by technical and business governance</a:t>
              </a:r>
            </a:p>
          </p:txBody>
        </p:sp>
        <p:sp>
          <p:nvSpPr>
            <p:cNvPr id="15" name="Rectangle 14"/>
            <p:cNvSpPr/>
            <p:nvPr/>
          </p:nvSpPr>
          <p:spPr>
            <a:xfrm>
              <a:off x="3668148" y="4754762"/>
              <a:ext cx="1728192" cy="1692771"/>
            </a:xfrm>
            <a:prstGeom prst="rect">
              <a:avLst/>
            </a:prstGeom>
          </p:spPr>
          <p:txBody>
            <a:bodyPr wrap="square">
              <a:spAutoFit/>
            </a:bodyPr>
            <a:lstStyle/>
            <a:p>
              <a:r>
                <a:rPr lang="en-US" sz="1300" dirty="0"/>
                <a:t>Build technical communities</a:t>
              </a:r>
              <a:br>
                <a:rPr lang="en-US" sz="1300" dirty="0"/>
              </a:br>
              <a:r>
                <a:rPr lang="en-US" sz="1300" dirty="0"/>
                <a:t>to develop blockchain and shared ledger POCs, use cases, field trails and deployments</a:t>
              </a:r>
            </a:p>
          </p:txBody>
        </p:sp>
        <p:sp>
          <p:nvSpPr>
            <p:cNvPr id="16" name="Rectangle 15"/>
            <p:cNvSpPr/>
            <p:nvPr/>
          </p:nvSpPr>
          <p:spPr>
            <a:xfrm>
              <a:off x="5292080" y="4757197"/>
              <a:ext cx="1440160" cy="1492716"/>
            </a:xfrm>
            <a:prstGeom prst="rect">
              <a:avLst/>
            </a:prstGeom>
          </p:spPr>
          <p:txBody>
            <a:bodyPr wrap="square">
              <a:spAutoFit/>
            </a:bodyPr>
            <a:lstStyle/>
            <a:p>
              <a:r>
                <a:rPr lang="en-US" sz="1300" dirty="0"/>
                <a:t>Educate the public</a:t>
              </a:r>
              <a:br>
                <a:rPr lang="en-US" sz="1300" dirty="0"/>
              </a:br>
              <a:r>
                <a:rPr lang="en-US" sz="1300" dirty="0"/>
                <a:t>about the market opportunity for blockchain technology</a:t>
              </a:r>
            </a:p>
          </p:txBody>
        </p:sp>
        <p:sp>
          <p:nvSpPr>
            <p:cNvPr id="17" name="Rectangle 16"/>
            <p:cNvSpPr/>
            <p:nvPr/>
          </p:nvSpPr>
          <p:spPr>
            <a:xfrm>
              <a:off x="6660232" y="4779709"/>
              <a:ext cx="2088232" cy="1292662"/>
            </a:xfrm>
            <a:prstGeom prst="rect">
              <a:avLst/>
            </a:prstGeom>
          </p:spPr>
          <p:txBody>
            <a:bodyPr wrap="square">
              <a:spAutoFit/>
            </a:bodyPr>
            <a:lstStyle/>
            <a:p>
              <a:r>
                <a:rPr lang="en-US" sz="1300" dirty="0"/>
                <a:t>Promote our community of communities</a:t>
              </a:r>
              <a:br>
                <a:rPr lang="en-US" sz="1300" dirty="0"/>
              </a:br>
              <a:r>
                <a:rPr lang="en-US" sz="1300" dirty="0"/>
                <a:t>taking a toolkit approach with many platforms and frameworks</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42775" cy="634082"/>
          </a:xfrm>
        </p:spPr>
        <p:txBody>
          <a:bodyPr anchor="t">
            <a:normAutofit/>
          </a:bodyPr>
          <a:lstStyle/>
          <a:p>
            <a:r>
              <a:rPr lang="en-US" dirty="0"/>
              <a:t>Blockchain |</a:t>
            </a:r>
            <a:r>
              <a:rPr lang="en-US" sz="2000" dirty="0"/>
              <a:t> </a:t>
            </a:r>
            <a:r>
              <a:rPr lang="en-US" sz="2400" dirty="0"/>
              <a:t>Development platform |</a:t>
            </a:r>
          </a:p>
        </p:txBody>
      </p:sp>
      <p:pic>
        <p:nvPicPr>
          <p:cNvPr id="11267" name="Picture 3">
            <a:hlinkClick r:id="rId3"/>
          </p:cNvPr>
          <p:cNvPicPr>
            <a:picLocks noChangeAspect="1" noChangeArrowheads="1"/>
          </p:cNvPicPr>
          <p:nvPr/>
        </p:nvPicPr>
        <p:blipFill>
          <a:blip r:embed="rId4" cstate="print"/>
          <a:srcRect/>
          <a:stretch>
            <a:fillRect/>
          </a:stretch>
        </p:blipFill>
        <p:spPr bwMode="auto">
          <a:xfrm>
            <a:off x="7096569" y="418302"/>
            <a:ext cx="1591736" cy="381119"/>
          </a:xfrm>
          <a:prstGeom prst="rect">
            <a:avLst/>
          </a:prstGeom>
          <a:noFill/>
          <a:ln w="9525">
            <a:noFill/>
            <a:miter lim="800000"/>
            <a:headEnd/>
            <a:tailEnd/>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2487560"/>
            <a:ext cx="8376447" cy="4321170"/>
          </a:xfrm>
          <a:prstGeom prst="rect">
            <a:avLst/>
          </a:prstGeom>
        </p:spPr>
      </p:pic>
      <p:sp>
        <p:nvSpPr>
          <p:cNvPr id="7" name="TextBox 6"/>
          <p:cNvSpPr txBox="1"/>
          <p:nvPr/>
        </p:nvSpPr>
        <p:spPr>
          <a:xfrm>
            <a:off x="447528" y="883939"/>
            <a:ext cx="6954148" cy="369332"/>
          </a:xfrm>
          <a:prstGeom prst="rect">
            <a:avLst/>
          </a:prstGeom>
          <a:noFill/>
        </p:spPr>
        <p:txBody>
          <a:bodyPr wrap="none" rtlCol="0">
            <a:spAutoFit/>
          </a:bodyPr>
          <a:lstStyle/>
          <a:p>
            <a:r>
              <a:rPr lang="en-US" i="1" dirty="0"/>
              <a:t>Illustration of one possible transaction flow (common-case path)</a:t>
            </a:r>
            <a:endParaRPr lang="en-US" dirty="0"/>
          </a:p>
        </p:txBody>
      </p:sp>
      <p:sp>
        <p:nvSpPr>
          <p:cNvPr id="8" name="TextBox 7"/>
          <p:cNvSpPr txBox="1"/>
          <p:nvPr/>
        </p:nvSpPr>
        <p:spPr>
          <a:xfrm>
            <a:off x="457200" y="1329217"/>
            <a:ext cx="8242775" cy="1169551"/>
          </a:xfrm>
          <a:prstGeom prst="rect">
            <a:avLst/>
          </a:prstGeom>
          <a:noFill/>
        </p:spPr>
        <p:txBody>
          <a:bodyPr wrap="square" rtlCol="0">
            <a:spAutoFit/>
          </a:bodyPr>
          <a:lstStyle/>
          <a:p>
            <a:r>
              <a:rPr lang="en-US" sz="1400" dirty="0"/>
              <a:t>1. The client creates a transaction and sends it to endorsing peers of its choice</a:t>
            </a:r>
          </a:p>
          <a:p>
            <a:r>
              <a:rPr lang="en-US" sz="1400" dirty="0"/>
              <a:t>2. The endorsing peer simulates a transaction and produces an endorsement signature</a:t>
            </a:r>
          </a:p>
          <a:p>
            <a:r>
              <a:rPr lang="en-US" sz="1400" dirty="0"/>
              <a:t>3. The submitting client collects an endorsement for a transaction and broadcasts it through ordering service</a:t>
            </a:r>
          </a:p>
          <a:p>
            <a:r>
              <a:rPr lang="en-US" sz="1400" dirty="0"/>
              <a:t>4. The ordering service delivers a transactions to the peers</a:t>
            </a:r>
          </a:p>
        </p:txBody>
      </p:sp>
    </p:spTree>
    <p:extLst>
      <p:ext uri="{BB962C8B-B14F-4D97-AF65-F5344CB8AC3E}">
        <p14:creationId xmlns:p14="http://schemas.microsoft.com/office/powerpoint/2010/main" val="1644924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634082"/>
          </a:xfrm>
        </p:spPr>
        <p:txBody>
          <a:bodyPr anchor="t">
            <a:normAutofit/>
          </a:bodyPr>
          <a:lstStyle/>
          <a:p>
            <a:r>
              <a:rPr lang="en-US" dirty="0"/>
              <a:t>Blockchain |</a:t>
            </a:r>
            <a:r>
              <a:rPr lang="en-US" sz="2400" dirty="0"/>
              <a:t>Development platform </a:t>
            </a:r>
            <a:r>
              <a:rPr lang="en-US" dirty="0"/>
              <a:t>|</a:t>
            </a:r>
          </a:p>
        </p:txBody>
      </p:sp>
      <p:grpSp>
        <p:nvGrpSpPr>
          <p:cNvPr id="5" name="Group 4"/>
          <p:cNvGrpSpPr/>
          <p:nvPr/>
        </p:nvGrpSpPr>
        <p:grpSpPr>
          <a:xfrm>
            <a:off x="7020272" y="376220"/>
            <a:ext cx="1336791" cy="430918"/>
            <a:chOff x="3138770" y="336326"/>
            <a:chExt cx="1336791" cy="430918"/>
          </a:xfrm>
        </p:grpSpPr>
        <p:pic>
          <p:nvPicPr>
            <p:cNvPr id="3" name="Picture 2"/>
            <p:cNvPicPr>
              <a:picLocks noChangeAspect="1"/>
            </p:cNvPicPr>
            <p:nvPr/>
          </p:nvPicPr>
          <p:blipFill>
            <a:blip r:embed="rId3"/>
            <a:stretch>
              <a:fillRect/>
            </a:stretch>
          </p:blipFill>
          <p:spPr>
            <a:xfrm>
              <a:off x="3409138" y="336326"/>
              <a:ext cx="1066423" cy="430918"/>
            </a:xfrm>
            <a:prstGeom prst="rect">
              <a:avLst/>
            </a:prstGeom>
          </p:spPr>
        </p:pic>
        <p:pic>
          <p:nvPicPr>
            <p:cNvPr id="4" name="Picture 3"/>
            <p:cNvPicPr>
              <a:picLocks noChangeAspect="1"/>
            </p:cNvPicPr>
            <p:nvPr/>
          </p:nvPicPr>
          <p:blipFill>
            <a:blip r:embed="rId4"/>
            <a:stretch>
              <a:fillRect/>
            </a:stretch>
          </p:blipFill>
          <p:spPr>
            <a:xfrm>
              <a:off x="3138770" y="449261"/>
              <a:ext cx="289585" cy="243619"/>
            </a:xfrm>
            <a:prstGeom prst="rect">
              <a:avLst/>
            </a:prstGeom>
          </p:spPr>
        </p:pic>
      </p:grpSp>
    </p:spTree>
    <p:extLst>
      <p:ext uri="{BB962C8B-B14F-4D97-AF65-F5344CB8AC3E}">
        <p14:creationId xmlns:p14="http://schemas.microsoft.com/office/powerpoint/2010/main" val="432753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2074"/>
          </a:xfrm>
        </p:spPr>
        <p:txBody>
          <a:bodyPr anchor="t"/>
          <a:lstStyle/>
          <a:p>
            <a:r>
              <a:rPr lang="en-US" dirty="0"/>
              <a:t>Blockchain |</a:t>
            </a:r>
            <a:r>
              <a:rPr lang="en-US" sz="2500" b="1" dirty="0"/>
              <a:t>facts</a:t>
            </a:r>
            <a:endParaRPr lang="en-US" sz="2500" dirty="0"/>
          </a:p>
        </p:txBody>
      </p:sp>
      <p:sp>
        <p:nvSpPr>
          <p:cNvPr id="3" name="Content Placeholder 2"/>
          <p:cNvSpPr>
            <a:spLocks noGrp="1"/>
          </p:cNvSpPr>
          <p:nvPr>
            <p:ph sz="quarter" idx="1"/>
          </p:nvPr>
        </p:nvSpPr>
        <p:spPr>
          <a:xfrm>
            <a:off x="457200" y="1075528"/>
            <a:ext cx="8075240" cy="4873752"/>
          </a:xfrm>
        </p:spPr>
        <p:txBody>
          <a:bodyPr>
            <a:normAutofit/>
          </a:bodyPr>
          <a:lstStyle/>
          <a:p>
            <a:pPr algn="just"/>
            <a:r>
              <a:rPr lang="en-US" sz="2000" dirty="0"/>
              <a:t>The first blockchain was conceptualized by a person (or group of people) known as Satoshi </a:t>
            </a:r>
            <a:r>
              <a:rPr lang="en-US" sz="2000" dirty="0" err="1"/>
              <a:t>Nakamoto</a:t>
            </a:r>
            <a:r>
              <a:rPr lang="en-US" sz="2000" dirty="0"/>
              <a:t> in 2008.</a:t>
            </a:r>
          </a:p>
          <a:p>
            <a:pPr algn="just"/>
            <a:r>
              <a:rPr lang="en-US" sz="2000" dirty="0"/>
              <a:t>In August 2014, the </a:t>
            </a:r>
            <a:r>
              <a:rPr lang="en-US" sz="2000" dirty="0" err="1"/>
              <a:t>bitcoin</a:t>
            </a:r>
            <a:r>
              <a:rPr lang="en-US" sz="2000" dirty="0"/>
              <a:t> blockchain file size, containing records of all transactions that have occurred on the network, reached </a:t>
            </a:r>
            <a:r>
              <a:rPr lang="en-US" sz="2000" b="1" dirty="0"/>
              <a:t>20 GB</a:t>
            </a:r>
            <a:r>
              <a:rPr lang="en-US" sz="2000" dirty="0"/>
              <a:t>.</a:t>
            </a:r>
            <a:r>
              <a:rPr lang="en-US" sz="2000" baseline="30000" dirty="0"/>
              <a:t> </a:t>
            </a:r>
            <a:r>
              <a:rPr lang="en-US" sz="2000" dirty="0"/>
              <a:t>In January 2015, it had grown to almost </a:t>
            </a:r>
            <a:r>
              <a:rPr lang="en-US" sz="2000" b="1" dirty="0"/>
              <a:t>30 GB, </a:t>
            </a:r>
            <a:r>
              <a:rPr lang="en-US" sz="2000" dirty="0"/>
              <a:t>and from January 2016 to January 2017, it grew from 50 GB to </a:t>
            </a:r>
            <a:r>
              <a:rPr lang="en-US" sz="2000" b="1" dirty="0"/>
              <a:t>100 GB </a:t>
            </a:r>
            <a:r>
              <a:rPr lang="en-US" sz="2000" dirty="0"/>
              <a:t>in size.</a:t>
            </a:r>
          </a:p>
          <a:p>
            <a:pPr algn="just"/>
            <a:r>
              <a:rPr lang="en-US" sz="2000" dirty="0"/>
              <a:t>Cryptocurrencies: </a:t>
            </a:r>
            <a:r>
              <a:rPr lang="en-US" sz="2000" b="1" dirty="0"/>
              <a:t>2099</a:t>
            </a:r>
            <a:r>
              <a:rPr lang="en-US" sz="2000" dirty="0"/>
              <a:t> / Markets: </a:t>
            </a:r>
            <a:r>
              <a:rPr lang="en-US" sz="2000" b="1" dirty="0"/>
              <a:t>14936</a:t>
            </a:r>
          </a:p>
          <a:p>
            <a:pPr algn="just"/>
            <a:r>
              <a:rPr lang="en-US" sz="2000" dirty="0"/>
              <a:t>Market Cap: </a:t>
            </a:r>
            <a:r>
              <a:rPr lang="en-US" sz="2000" b="1" dirty="0"/>
              <a:t>$210,967,282,283</a:t>
            </a:r>
          </a:p>
          <a:p>
            <a:pPr algn="just"/>
            <a:r>
              <a:rPr lang="en-US" sz="2000" dirty="0"/>
              <a:t>24h Vol: </a:t>
            </a:r>
            <a:r>
              <a:rPr lang="en-US" sz="2000" b="1" dirty="0"/>
              <a:t>$11,875,038,879</a:t>
            </a:r>
            <a:r>
              <a:rPr lang="en-US" sz="2000" dirty="0"/>
              <a:t> </a:t>
            </a:r>
          </a:p>
          <a:p>
            <a:pPr algn="just"/>
            <a:r>
              <a:rPr lang="en-US" sz="2000" dirty="0"/>
              <a:t>BTC Dominance: </a:t>
            </a:r>
            <a:r>
              <a:rPr lang="en-US" sz="2000" b="1" dirty="0"/>
              <a:t>53.8%</a:t>
            </a:r>
          </a:p>
          <a:p>
            <a:pPr algn="just"/>
            <a:r>
              <a:rPr lang="en-US" sz="2000" dirty="0"/>
              <a:t>Only </a:t>
            </a:r>
            <a:r>
              <a:rPr lang="en-US" sz="2000" b="1" dirty="0"/>
              <a:t>21 million </a:t>
            </a:r>
            <a:r>
              <a:rPr lang="en-US" sz="2000" dirty="0"/>
              <a:t>bitcoins will ever exist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2074"/>
          </a:xfrm>
        </p:spPr>
        <p:txBody>
          <a:bodyPr anchor="t"/>
          <a:lstStyle/>
          <a:p>
            <a:r>
              <a:rPr lang="en-US" dirty="0"/>
              <a:t>Blockchain |</a:t>
            </a:r>
            <a:r>
              <a:rPr lang="en-US" sz="2500" b="1" dirty="0"/>
              <a:t>References</a:t>
            </a:r>
            <a:endParaRPr lang="en-US" sz="2500" dirty="0"/>
          </a:p>
        </p:txBody>
      </p:sp>
      <p:sp>
        <p:nvSpPr>
          <p:cNvPr id="3" name="Content Placeholder 2"/>
          <p:cNvSpPr>
            <a:spLocks noGrp="1"/>
          </p:cNvSpPr>
          <p:nvPr>
            <p:ph sz="quarter" idx="1"/>
          </p:nvPr>
        </p:nvSpPr>
        <p:spPr>
          <a:xfrm>
            <a:off x="457200" y="1219544"/>
            <a:ext cx="8147248" cy="4873752"/>
          </a:xfrm>
        </p:spPr>
        <p:txBody>
          <a:bodyPr>
            <a:normAutofit fontScale="92500" lnSpcReduction="20000"/>
          </a:bodyPr>
          <a:lstStyle/>
          <a:p>
            <a:r>
              <a:rPr lang="en-US" sz="1800" dirty="0"/>
              <a:t>Whitepaper by </a:t>
            </a:r>
            <a:r>
              <a:rPr lang="en-US" sz="1800" b="1" dirty="0"/>
              <a:t>Satoshi </a:t>
            </a:r>
            <a:r>
              <a:rPr lang="en-US" sz="1800" b="1" dirty="0" err="1"/>
              <a:t>Nakamoto</a:t>
            </a:r>
            <a:r>
              <a:rPr lang="en-US" sz="1800" dirty="0"/>
              <a:t>- “Bitcoin: A Peer-to-Peer Electronic Cash System” </a:t>
            </a:r>
            <a:r>
              <a:rPr lang="en-US" sz="1800" dirty="0">
                <a:hlinkClick r:id="rId3"/>
              </a:rPr>
              <a:t>https://bitcoin.org/bitcoin.pdf</a:t>
            </a:r>
            <a:endParaRPr lang="en-US" sz="1800" dirty="0"/>
          </a:p>
          <a:p>
            <a:r>
              <a:rPr lang="en-US" sz="1800" dirty="0"/>
              <a:t>Bitcoin Developer Guide - </a:t>
            </a:r>
            <a:r>
              <a:rPr lang="en-US" sz="1800" dirty="0">
                <a:hlinkClick r:id="rId4"/>
              </a:rPr>
              <a:t>https://bitcoin.org/en/developer-guide#block-chain-overview</a:t>
            </a:r>
            <a:endParaRPr lang="en-US" sz="1800" dirty="0"/>
          </a:p>
          <a:p>
            <a:r>
              <a:rPr lang="en-US" sz="1800" dirty="0"/>
              <a:t>Smart Contracts - </a:t>
            </a:r>
            <a:r>
              <a:rPr lang="en-US" sz="1800" dirty="0">
                <a:hlinkClick r:id="rId5"/>
              </a:rPr>
              <a:t>https://blockgeeks.com/guides/smart-contracts/</a:t>
            </a:r>
            <a:endParaRPr lang="en-US" sz="1800" dirty="0"/>
          </a:p>
          <a:p>
            <a:r>
              <a:rPr lang="en-US" sz="1800" dirty="0"/>
              <a:t>Introduction to Blockchain for Technical Executives - </a:t>
            </a:r>
            <a:r>
              <a:rPr lang="en-US" sz="1800" dirty="0">
                <a:hlinkClick r:id="rId6"/>
              </a:rPr>
              <a:t>https://academy.b9lab.com/</a:t>
            </a:r>
            <a:endParaRPr lang="en-US" sz="1800" dirty="0"/>
          </a:p>
          <a:p>
            <a:r>
              <a:rPr lang="en-US" sz="1800" dirty="0">
                <a:hlinkClick r:id="rId7"/>
              </a:rPr>
              <a:t>https://en.bitcoin.it/wiki/Main_Page</a:t>
            </a:r>
            <a:endParaRPr lang="en-US" sz="1800" dirty="0"/>
          </a:p>
          <a:p>
            <a:r>
              <a:rPr lang="en-US" sz="1800" dirty="0">
                <a:hlinkClick r:id="rId8"/>
              </a:rPr>
              <a:t>https://Blockchain.info</a:t>
            </a:r>
            <a:endParaRPr lang="en-US" sz="1800" dirty="0"/>
          </a:p>
          <a:p>
            <a:r>
              <a:rPr lang="en-US" sz="1800" dirty="0">
                <a:hlinkClick r:id="rId9"/>
              </a:rPr>
              <a:t>https://www.hyperledger.org/</a:t>
            </a:r>
            <a:endParaRPr lang="en-US" sz="1800" dirty="0"/>
          </a:p>
          <a:p>
            <a:r>
              <a:rPr lang="en-US" sz="1800" dirty="0">
                <a:hlinkClick r:id="rId10"/>
              </a:rPr>
              <a:t>https://www.slideshare.net/Blockstrap</a:t>
            </a:r>
            <a:endParaRPr lang="en-US" sz="1800" dirty="0"/>
          </a:p>
          <a:p>
            <a:r>
              <a:rPr lang="en-US" sz="1800" dirty="0">
                <a:hlinkClick r:id="rId11"/>
              </a:rPr>
              <a:t>https://cognitiveclass.ai/badges/blockchain-essentials/</a:t>
            </a:r>
            <a:endParaRPr lang="en-US" sz="1800" dirty="0"/>
          </a:p>
          <a:p>
            <a:r>
              <a:rPr lang="en-US" sz="1800" dirty="0">
                <a:hlinkClick r:id="rId12"/>
              </a:rPr>
              <a:t>https://training.linuxfoundation.org/portal</a:t>
            </a:r>
            <a:endParaRPr lang="en-US" sz="1800" dirty="0"/>
          </a:p>
          <a:p>
            <a:r>
              <a:rPr lang="en-US" sz="1800" dirty="0">
                <a:hlinkClick r:id="rId13"/>
              </a:rPr>
              <a:t>https://coinmarketcap.com/all/views/all/</a:t>
            </a:r>
            <a:endParaRPr lang="en-US" sz="1800" dirty="0"/>
          </a:p>
          <a:p>
            <a:r>
              <a:rPr lang="en-US" sz="1800" dirty="0">
                <a:hlinkClick r:id="rId14"/>
              </a:rPr>
              <a:t>https://masterthecrypto.com/differences-between-cryptocurrency-coins-and-tokens/</a:t>
            </a:r>
            <a:endParaRPr lang="en-US" sz="1800" dirty="0"/>
          </a:p>
          <a:p>
            <a:r>
              <a:rPr lang="en-US" sz="1800" dirty="0">
                <a:hlinkClick r:id="rId15"/>
              </a:rPr>
              <a:t>https://en.bitcoin.it/wiki/Irreversible_Transactions</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2074"/>
          </a:xfrm>
        </p:spPr>
        <p:txBody>
          <a:bodyPr anchor="t"/>
          <a:lstStyle/>
          <a:p>
            <a:r>
              <a:rPr lang="en-US" dirty="0"/>
              <a:t>Double Spending problem</a:t>
            </a:r>
          </a:p>
        </p:txBody>
      </p:sp>
      <p:sp>
        <p:nvSpPr>
          <p:cNvPr id="3" name="Content Placeholder 2"/>
          <p:cNvSpPr>
            <a:spLocks noGrp="1"/>
          </p:cNvSpPr>
          <p:nvPr>
            <p:ph sz="quarter" idx="1"/>
          </p:nvPr>
        </p:nvSpPr>
        <p:spPr>
          <a:xfrm>
            <a:off x="457200" y="980728"/>
            <a:ext cx="7859216" cy="5688632"/>
          </a:xfrm>
        </p:spPr>
        <p:txBody>
          <a:bodyPr>
            <a:normAutofit fontScale="62500" lnSpcReduction="20000"/>
          </a:bodyPr>
          <a:lstStyle/>
          <a:p>
            <a:pPr>
              <a:buNone/>
            </a:pPr>
            <a:r>
              <a:rPr lang="en-US" b="1" dirty="0"/>
              <a:t>DEFINITION of 'Double-Spending‘</a:t>
            </a:r>
          </a:p>
          <a:p>
            <a:pPr>
              <a:buNone/>
            </a:pPr>
            <a:endParaRPr lang="en-US" b="1" dirty="0"/>
          </a:p>
          <a:p>
            <a:pPr algn="just"/>
            <a:r>
              <a:rPr lang="en-US" sz="2700" dirty="0"/>
              <a:t>The risk that a digital currency can be spent twice.</a:t>
            </a:r>
          </a:p>
          <a:p>
            <a:pPr algn="just"/>
            <a:r>
              <a:rPr lang="en-US" sz="2700" dirty="0"/>
              <a:t>Double-spending is a problem unique to digital currencies because digital information can be reproduced relatively easily.</a:t>
            </a:r>
          </a:p>
          <a:p>
            <a:pPr algn="just"/>
            <a:r>
              <a:rPr lang="en-US" sz="2700" dirty="0"/>
              <a:t>Physical currencies do not have this issue because they cannot be easily replicated, and the parties involved in a transaction can immediately verify the bona fides of the physical currency.</a:t>
            </a:r>
          </a:p>
          <a:p>
            <a:pPr algn="just"/>
            <a:r>
              <a:rPr lang="en-US" sz="2700" dirty="0"/>
              <a:t>With digital currency, there is a risk that the holder could make a copy of the digital token and send it to a merchant or another party while retaining the original.</a:t>
            </a:r>
          </a:p>
          <a:p>
            <a:pPr algn="just"/>
            <a:r>
              <a:rPr lang="en-US" sz="2700" dirty="0"/>
              <a:t>This was a concern initially with Bitcoin, the most popular digital currency or "cryptocurrency," since it is a decentralized currency with no central agency to verify that it is spent only once.</a:t>
            </a:r>
          </a:p>
          <a:p>
            <a:pPr>
              <a:buNone/>
            </a:pPr>
            <a:endParaRPr lang="en-US" b="1" dirty="0"/>
          </a:p>
          <a:p>
            <a:pPr>
              <a:buNone/>
            </a:pPr>
            <a:r>
              <a:rPr lang="en-US" b="1" dirty="0"/>
              <a:t>Ways to ‘Double Spending’ attack-</a:t>
            </a:r>
          </a:p>
          <a:p>
            <a:pPr>
              <a:buNone/>
            </a:pPr>
            <a:endParaRPr lang="en-US" b="1" dirty="0"/>
          </a:p>
          <a:p>
            <a:pPr lvl="1">
              <a:buFont typeface="Courier New" pitchFamily="49" charset="0"/>
              <a:buChar char="o"/>
            </a:pPr>
            <a:r>
              <a:rPr lang="en-US" sz="2600" dirty="0"/>
              <a:t>51% attack</a:t>
            </a:r>
          </a:p>
          <a:p>
            <a:pPr lvl="1">
              <a:buFont typeface="Courier New" pitchFamily="49" charset="0"/>
              <a:buChar char="o"/>
            </a:pPr>
            <a:r>
              <a:rPr lang="en-US" sz="2600" dirty="0"/>
              <a:t>Race Attack</a:t>
            </a:r>
          </a:p>
          <a:p>
            <a:pPr lvl="1">
              <a:buFont typeface="Courier New" pitchFamily="49" charset="0"/>
              <a:buChar char="o"/>
            </a:pPr>
            <a:r>
              <a:rPr lang="en-US" sz="2600" dirty="0"/>
              <a:t>Finney Attack</a:t>
            </a:r>
          </a:p>
          <a:p>
            <a:pPr lvl="1">
              <a:buFont typeface="Courier New" pitchFamily="49" charset="0"/>
              <a:buChar char="o"/>
            </a:pPr>
            <a:r>
              <a:rPr lang="en-US" sz="2600" dirty="0"/>
              <a:t>Vector 76 Attack (Race attack + Finney Attack)/One confirmation attack</a:t>
            </a:r>
          </a:p>
          <a:p>
            <a:pPr lvl="1">
              <a:buFont typeface="Courier New" pitchFamily="49" charset="0"/>
              <a:buChar char="o"/>
            </a:pPr>
            <a:r>
              <a:rPr lang="en-US" sz="2600" dirty="0"/>
              <a:t>Alternative Transaction Attack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4082"/>
          </a:xfrm>
        </p:spPr>
        <p:txBody>
          <a:bodyPr anchor="t"/>
          <a:lstStyle/>
          <a:p>
            <a:r>
              <a:rPr lang="en-US" dirty="0"/>
              <a:t>Blockchain | </a:t>
            </a:r>
            <a:r>
              <a:rPr lang="en-US" sz="2500" b="1" dirty="0"/>
              <a:t>What is Blockchain</a:t>
            </a:r>
          </a:p>
        </p:txBody>
      </p:sp>
      <p:sp>
        <p:nvSpPr>
          <p:cNvPr id="3" name="Content Placeholder 2"/>
          <p:cNvSpPr>
            <a:spLocks noGrp="1"/>
          </p:cNvSpPr>
          <p:nvPr>
            <p:ph sz="quarter" idx="1"/>
          </p:nvPr>
        </p:nvSpPr>
        <p:spPr>
          <a:xfrm>
            <a:off x="395536" y="931512"/>
            <a:ext cx="8075240" cy="5809856"/>
          </a:xfrm>
        </p:spPr>
        <p:txBody>
          <a:bodyPr>
            <a:noAutofit/>
          </a:bodyPr>
          <a:lstStyle/>
          <a:p>
            <a:pPr algn="just"/>
            <a:r>
              <a:rPr lang="en-US" sz="1800" dirty="0"/>
              <a:t>The blockchain is an undeniably ingenious invention – the brainchild of a person or group of people known by the pseudonym,  Satoshi </a:t>
            </a:r>
            <a:r>
              <a:rPr lang="en-US" sz="1800" dirty="0" err="1"/>
              <a:t>Nakamoto</a:t>
            </a:r>
            <a:r>
              <a:rPr lang="en-US" sz="1800" dirty="0"/>
              <a:t>. By allowing digital information to be distributed but not copied, blockchain technology created the backbone of a new type of internet. </a:t>
            </a:r>
          </a:p>
          <a:p>
            <a:pPr algn="just"/>
            <a:r>
              <a:rPr lang="en-US" sz="1800" dirty="0"/>
              <a:t>Often described as the technology that underpins the Bitcoin network, a blockchain data structure has a shared, replicated ledger comprised of digitally recorded and unchangeable data in packages called blocks.</a:t>
            </a:r>
          </a:p>
          <a:p>
            <a:pPr algn="just"/>
            <a:r>
              <a:rPr lang="en-US" sz="1800" dirty="0"/>
              <a:t>The blockchain provides </a:t>
            </a:r>
            <a:r>
              <a:rPr lang="en-US" sz="1800" dirty="0" err="1"/>
              <a:t>Bitcoin’s</a:t>
            </a:r>
            <a:r>
              <a:rPr lang="en-US" sz="1800" dirty="0"/>
              <a:t> public ledger, an ordered and time-stamped record of transactions. This system is used to protect against double spending and modification of previous transaction records.</a:t>
            </a:r>
          </a:p>
          <a:p>
            <a:pPr algn="just"/>
            <a:r>
              <a:rPr lang="en-US" sz="1800" dirty="0"/>
              <a:t>The blockchain is an incorruptible digital ledger of economic transactions that can be programmed to record not just financial transactions but virtually everything of value.</a:t>
            </a:r>
          </a:p>
          <a:p>
            <a:pPr algn="just"/>
            <a:r>
              <a:rPr lang="en-US" sz="1800" dirty="0"/>
              <a:t>Private institutions like banks realized that they could use the core idea of blockchain as a Distributed Ledger Technology (DLT).</a:t>
            </a:r>
          </a:p>
          <a:p>
            <a:pPr algn="just"/>
            <a:r>
              <a:rPr lang="en-US" sz="1800" dirty="0"/>
              <a:t>A blockchain is a way to implement a distributed ledger, but not all distributed ledgers necessarily employ </a:t>
            </a:r>
            <a:r>
              <a:rPr lang="en-US" sz="1800" dirty="0" err="1"/>
              <a:t>blockchains</a:t>
            </a:r>
            <a:r>
              <a:rPr lang="en-US" sz="18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35280" cy="634082"/>
          </a:xfrm>
        </p:spPr>
        <p:txBody>
          <a:bodyPr anchor="t">
            <a:normAutofit fontScale="90000"/>
          </a:bodyPr>
          <a:lstStyle/>
          <a:p>
            <a:r>
              <a:rPr lang="en-US" sz="3300" dirty="0"/>
              <a:t>Blockchain | </a:t>
            </a:r>
            <a:r>
              <a:rPr lang="en-US" sz="2800" b="1" dirty="0"/>
              <a:t>What is Blockchain</a:t>
            </a:r>
            <a:r>
              <a:rPr lang="en-US" sz="2500" b="1" dirty="0"/>
              <a:t> | </a:t>
            </a:r>
            <a:r>
              <a:rPr lang="en-US" sz="2400" b="1" dirty="0"/>
              <a:t>Coin/Token</a:t>
            </a:r>
            <a:endParaRPr lang="en-US" sz="2400" dirty="0"/>
          </a:p>
        </p:txBody>
      </p:sp>
      <p:graphicFrame>
        <p:nvGraphicFramePr>
          <p:cNvPr id="8" name="Diagram 7"/>
          <p:cNvGraphicFramePr/>
          <p:nvPr/>
        </p:nvGraphicFramePr>
        <p:xfrm>
          <a:off x="960344" y="-43160"/>
          <a:ext cx="6984776" cy="46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539552" y="3717032"/>
            <a:ext cx="7848872" cy="1200329"/>
          </a:xfrm>
          <a:prstGeom prst="rect">
            <a:avLst/>
          </a:prstGeom>
        </p:spPr>
        <p:txBody>
          <a:bodyPr wrap="square">
            <a:spAutoFit/>
          </a:bodyPr>
          <a:lstStyle/>
          <a:p>
            <a:pPr algn="just"/>
            <a:r>
              <a:rPr lang="en-US" dirty="0"/>
              <a:t>The main difference between </a:t>
            </a:r>
            <a:r>
              <a:rPr lang="en-US" dirty="0" err="1"/>
              <a:t>altcoins</a:t>
            </a:r>
            <a:r>
              <a:rPr lang="en-US" dirty="0"/>
              <a:t>/coins and tokens is in their structure; </a:t>
            </a:r>
            <a:r>
              <a:rPr lang="en-US" dirty="0" err="1"/>
              <a:t>altcoins</a:t>
            </a:r>
            <a:r>
              <a:rPr lang="en-US" dirty="0"/>
              <a:t>/coins are separate currencies with their own separate blockchain while tokens operate on top of a blockchain that facilitates the creation of decentralized applications.</a:t>
            </a:r>
          </a:p>
        </p:txBody>
      </p:sp>
      <p:pic>
        <p:nvPicPr>
          <p:cNvPr id="1026" name="Picture 2"/>
          <p:cNvPicPr>
            <a:picLocks noChangeAspect="1" noChangeArrowheads="1"/>
          </p:cNvPicPr>
          <p:nvPr/>
        </p:nvPicPr>
        <p:blipFill>
          <a:blip r:embed="rId8" cstate="print"/>
          <a:srcRect/>
          <a:stretch>
            <a:fillRect/>
          </a:stretch>
        </p:blipFill>
        <p:spPr bwMode="auto">
          <a:xfrm>
            <a:off x="2483768" y="5153699"/>
            <a:ext cx="1090921" cy="1656000"/>
          </a:xfrm>
          <a:prstGeom prst="rect">
            <a:avLst/>
          </a:prstGeom>
          <a:noFill/>
          <a:ln w="9525">
            <a:noFill/>
            <a:miter lim="800000"/>
            <a:headEnd/>
            <a:tailEnd/>
          </a:ln>
        </p:spPr>
      </p:pic>
      <p:sp>
        <p:nvSpPr>
          <p:cNvPr id="11" name="TextBox 10"/>
          <p:cNvSpPr txBox="1"/>
          <p:nvPr/>
        </p:nvSpPr>
        <p:spPr>
          <a:xfrm>
            <a:off x="1619672" y="5082749"/>
            <a:ext cx="787395" cy="369332"/>
          </a:xfrm>
          <a:prstGeom prst="rect">
            <a:avLst/>
          </a:prstGeom>
          <a:noFill/>
        </p:spPr>
        <p:txBody>
          <a:bodyPr wrap="none" rtlCol="0">
            <a:spAutoFit/>
          </a:bodyPr>
          <a:lstStyle/>
          <a:p>
            <a:r>
              <a:rPr lang="en-US" dirty="0"/>
              <a:t>Coins</a:t>
            </a:r>
          </a:p>
        </p:txBody>
      </p:sp>
      <p:sp>
        <p:nvSpPr>
          <p:cNvPr id="12" name="TextBox 11"/>
          <p:cNvSpPr txBox="1"/>
          <p:nvPr/>
        </p:nvSpPr>
        <p:spPr>
          <a:xfrm>
            <a:off x="4139952" y="5033054"/>
            <a:ext cx="954107" cy="369332"/>
          </a:xfrm>
          <a:prstGeom prst="rect">
            <a:avLst/>
          </a:prstGeom>
          <a:noFill/>
        </p:spPr>
        <p:txBody>
          <a:bodyPr wrap="none" rtlCol="0">
            <a:spAutoFit/>
          </a:bodyPr>
          <a:lstStyle/>
          <a:p>
            <a:r>
              <a:rPr lang="en-US" dirty="0"/>
              <a:t>Tokens</a:t>
            </a:r>
          </a:p>
        </p:txBody>
      </p:sp>
      <p:pic>
        <p:nvPicPr>
          <p:cNvPr id="1027" name="Picture 3"/>
          <p:cNvPicPr>
            <a:picLocks noChangeAspect="1" noChangeArrowheads="1"/>
          </p:cNvPicPr>
          <p:nvPr/>
        </p:nvPicPr>
        <p:blipFill>
          <a:blip r:embed="rId9" cstate="print"/>
          <a:srcRect/>
          <a:stretch>
            <a:fillRect/>
          </a:stretch>
        </p:blipFill>
        <p:spPr bwMode="auto">
          <a:xfrm>
            <a:off x="5189494" y="5074540"/>
            <a:ext cx="1974794" cy="176358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139136" cy="634082"/>
          </a:xfrm>
        </p:spPr>
        <p:txBody>
          <a:bodyPr anchor="t">
            <a:normAutofit/>
          </a:bodyPr>
          <a:lstStyle/>
          <a:p>
            <a:r>
              <a:rPr lang="en-US" dirty="0"/>
              <a:t>Blockchain | </a:t>
            </a:r>
            <a:r>
              <a:rPr lang="en-US" sz="2500" b="1" dirty="0"/>
              <a:t>How it works</a:t>
            </a:r>
          </a:p>
        </p:txBody>
      </p:sp>
      <p:pic>
        <p:nvPicPr>
          <p:cNvPr id="2050" name="Picture 2"/>
          <p:cNvPicPr>
            <a:picLocks noGrp="1" noChangeAspect="1" noChangeArrowheads="1"/>
          </p:cNvPicPr>
          <p:nvPr>
            <p:ph sz="quarter" idx="1"/>
          </p:nvPr>
        </p:nvPicPr>
        <p:blipFill>
          <a:blip r:embed="rId3" cstate="print"/>
          <a:srcRect/>
          <a:stretch>
            <a:fillRect/>
          </a:stretch>
        </p:blipFill>
        <p:spPr bwMode="auto">
          <a:xfrm>
            <a:off x="377687" y="1052736"/>
            <a:ext cx="8267505" cy="4372680"/>
          </a:xfrm>
          <a:prstGeom prst="rect">
            <a:avLst/>
          </a:prstGeom>
          <a:noFill/>
          <a:ln w="9525">
            <a:noFill/>
            <a:miter lim="800000"/>
            <a:headEnd/>
            <a:tailEnd/>
          </a:ln>
        </p:spPr>
      </p:pic>
      <p:sp>
        <p:nvSpPr>
          <p:cNvPr id="5" name="Curved Up Arrow 4"/>
          <p:cNvSpPr/>
          <p:nvPr/>
        </p:nvSpPr>
        <p:spPr>
          <a:xfrm>
            <a:off x="1619672" y="2371193"/>
            <a:ext cx="864096" cy="21602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Down Arrow 5"/>
          <p:cNvSpPr/>
          <p:nvPr/>
        </p:nvSpPr>
        <p:spPr>
          <a:xfrm>
            <a:off x="3511758" y="1174439"/>
            <a:ext cx="792088" cy="216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rot="5400000">
            <a:off x="4755772" y="2763485"/>
            <a:ext cx="792088" cy="216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p:cNvSpPr/>
          <p:nvPr/>
        </p:nvSpPr>
        <p:spPr>
          <a:xfrm rot="10800000">
            <a:off x="4035692" y="3260236"/>
            <a:ext cx="864096" cy="2407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Down Arrow 12"/>
          <p:cNvSpPr/>
          <p:nvPr/>
        </p:nvSpPr>
        <p:spPr>
          <a:xfrm rot="11021044">
            <a:off x="1373040" y="4289590"/>
            <a:ext cx="796528" cy="22139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4082"/>
          </a:xfrm>
        </p:spPr>
        <p:txBody>
          <a:bodyPr anchor="t"/>
          <a:lstStyle/>
          <a:p>
            <a:r>
              <a:rPr lang="en-US" dirty="0"/>
              <a:t>Blockchain | </a:t>
            </a:r>
            <a:r>
              <a:rPr lang="en-US" sz="2500" b="1" dirty="0"/>
              <a:t>Key terms</a:t>
            </a:r>
          </a:p>
        </p:txBody>
      </p:sp>
      <p:sp>
        <p:nvSpPr>
          <p:cNvPr id="3" name="Content Placeholder 2"/>
          <p:cNvSpPr>
            <a:spLocks noGrp="1"/>
          </p:cNvSpPr>
          <p:nvPr>
            <p:ph sz="quarter" idx="1"/>
          </p:nvPr>
        </p:nvSpPr>
        <p:spPr>
          <a:xfrm>
            <a:off x="457200" y="1363560"/>
            <a:ext cx="7467600" cy="2857528"/>
          </a:xfrm>
        </p:spPr>
        <p:txBody>
          <a:bodyPr>
            <a:normAutofit fontScale="92500" lnSpcReduction="10000"/>
          </a:bodyPr>
          <a:lstStyle/>
          <a:p>
            <a:r>
              <a:rPr lang="en-US" dirty="0"/>
              <a:t>Distributed</a:t>
            </a:r>
          </a:p>
          <a:p>
            <a:r>
              <a:rPr lang="en-US" dirty="0"/>
              <a:t>Permission less</a:t>
            </a:r>
          </a:p>
          <a:p>
            <a:r>
              <a:rPr lang="en-US" dirty="0"/>
              <a:t>Immutability</a:t>
            </a:r>
          </a:p>
          <a:p>
            <a:r>
              <a:rPr lang="en-US" dirty="0"/>
              <a:t>Consensus</a:t>
            </a:r>
          </a:p>
          <a:p>
            <a:r>
              <a:rPr lang="en-US" dirty="0"/>
              <a:t>Proof of Work</a:t>
            </a:r>
          </a:p>
          <a:p>
            <a:r>
              <a:rPr lang="en-US" dirty="0"/>
              <a:t>Encryption</a:t>
            </a:r>
          </a:p>
          <a:p>
            <a:r>
              <a:rPr lang="en-US" dirty="0"/>
              <a:t>Trust</a:t>
            </a:r>
          </a:p>
          <a:p>
            <a:endParaRPr lang="en-US" dirty="0"/>
          </a:p>
          <a:p>
            <a:pPr>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634082"/>
          </a:xfrm>
        </p:spPr>
        <p:txBody>
          <a:bodyPr anchor="t"/>
          <a:lstStyle/>
          <a:p>
            <a:r>
              <a:rPr lang="en-US" dirty="0"/>
              <a:t>Blockchain | </a:t>
            </a:r>
            <a:r>
              <a:rPr lang="en-US" sz="2500" b="1" dirty="0"/>
              <a:t>Key terms </a:t>
            </a:r>
            <a:r>
              <a:rPr lang="en-US" dirty="0"/>
              <a:t>|</a:t>
            </a:r>
            <a:r>
              <a:rPr lang="en-US" b="1" dirty="0"/>
              <a:t> </a:t>
            </a:r>
            <a:r>
              <a:rPr lang="en-US" sz="2000" b="1" dirty="0"/>
              <a:t>Distributed</a:t>
            </a:r>
            <a:endParaRPr lang="en-US" sz="2000" dirty="0"/>
          </a:p>
        </p:txBody>
      </p:sp>
      <p:pic>
        <p:nvPicPr>
          <p:cNvPr id="4" name="Content Placeholder 3"/>
          <p:cNvPicPr>
            <a:picLocks noGrp="1"/>
          </p:cNvPicPr>
          <p:nvPr>
            <p:ph sz="quarter" idx="1"/>
          </p:nvPr>
        </p:nvPicPr>
        <p:blipFill>
          <a:blip r:embed="rId3" cstate="print"/>
          <a:srcRect t="11477"/>
          <a:stretch>
            <a:fillRect/>
          </a:stretch>
        </p:blipFill>
        <p:spPr bwMode="auto">
          <a:xfrm>
            <a:off x="827584" y="980728"/>
            <a:ext cx="6912768" cy="3024336"/>
          </a:xfrm>
          <a:prstGeom prst="rect">
            <a:avLst/>
          </a:prstGeom>
          <a:noFill/>
          <a:ln w="9525">
            <a:noFill/>
            <a:miter lim="800000"/>
            <a:headEnd/>
            <a:tailEnd/>
          </a:ln>
        </p:spPr>
      </p:pic>
      <p:pic>
        <p:nvPicPr>
          <p:cNvPr id="5" name="Picture 4"/>
          <p:cNvPicPr/>
          <p:nvPr/>
        </p:nvPicPr>
        <p:blipFill>
          <a:blip r:embed="rId4" cstate="print"/>
          <a:srcRect t="39079" b="6229"/>
          <a:stretch>
            <a:fillRect/>
          </a:stretch>
        </p:blipFill>
        <p:spPr bwMode="auto">
          <a:xfrm>
            <a:off x="539552" y="4149080"/>
            <a:ext cx="5943600" cy="1656184"/>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i="http://www.w3.org/2001/XMLSchema-instance" xmlns:xsd="http://www.w3.org/2001/XMLSchema" xmlns="http://www.boldonjames.com/2008/01/sie/internal/label" sislVersion="0" policy="d4161281-19ac-4487-8e19-1947623352c0" origin="userSelected">
  <element uid="id_classification_nonbusiness" value=""/>
</sisl>
</file>

<file path=customXml/itemProps1.xml><?xml version="1.0" encoding="utf-8"?>
<ds:datastoreItem xmlns:ds="http://schemas.openxmlformats.org/officeDocument/2006/customXml" ds:itemID="{9A69CD58-3659-49E9-A631-5D770CC11A0C}">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Oriel</Template>
  <TotalTime>2783</TotalTime>
  <Words>1904</Words>
  <Application>Microsoft Office PowerPoint</Application>
  <PresentationFormat>On-screen Show (4:3)</PresentationFormat>
  <Paragraphs>256</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Century Schoolbook</vt:lpstr>
      <vt:lpstr>Courier New</vt:lpstr>
      <vt:lpstr>Verdana</vt:lpstr>
      <vt:lpstr>Wingdings</vt:lpstr>
      <vt:lpstr>Wingdings 2</vt:lpstr>
      <vt:lpstr>Oriel</vt:lpstr>
      <vt:lpstr>Blockchain</vt:lpstr>
      <vt:lpstr>Understating Current System</vt:lpstr>
      <vt:lpstr>Understating Current System</vt:lpstr>
      <vt:lpstr>Double Spending problem</vt:lpstr>
      <vt:lpstr>Blockchain | What is Blockchain</vt:lpstr>
      <vt:lpstr>Blockchain | What is Blockchain | Coin/Token</vt:lpstr>
      <vt:lpstr>Blockchain | How it works</vt:lpstr>
      <vt:lpstr>Blockchain | Key terms</vt:lpstr>
      <vt:lpstr>Blockchain | Key terms | Distributed</vt:lpstr>
      <vt:lpstr>Blockchain | Key terms | Distributed</vt:lpstr>
      <vt:lpstr>Blockchain | Key terms | Permission less</vt:lpstr>
      <vt:lpstr>Blockchain | Key terms | Immutability</vt:lpstr>
      <vt:lpstr>Blockchain | Key terms | Consensus</vt:lpstr>
      <vt:lpstr>Blockchain | Key terms | Consensus | Proof of work</vt:lpstr>
      <vt:lpstr>Blockchain | Key terms | Encryption</vt:lpstr>
      <vt:lpstr>Blockchain | Key terms | Encryption</vt:lpstr>
      <vt:lpstr>Blockchain |How are transactions grouped in a block?</vt:lpstr>
      <vt:lpstr>Blockchain | Live Bitcoin Blockchain</vt:lpstr>
      <vt:lpstr>Blockchain | Live Bitcoin Block</vt:lpstr>
      <vt:lpstr>Blockchain |Smart Contracts</vt:lpstr>
      <vt:lpstr>Blockchain |How Smart Contract works</vt:lpstr>
      <vt:lpstr>Blockchain |Types of Blockchain | Public</vt:lpstr>
      <vt:lpstr>Blockchain |Types of Blockchain | Private</vt:lpstr>
      <vt:lpstr>Blockchain |Types of Blockchain | Consortium </vt:lpstr>
      <vt:lpstr>Blockchain |benefits</vt:lpstr>
      <vt:lpstr>Blockchain |benefits</vt:lpstr>
      <vt:lpstr>Blockchain |benefits</vt:lpstr>
      <vt:lpstr>Blockchain |benefits</vt:lpstr>
      <vt:lpstr>Blockchain |Use Cases |</vt:lpstr>
      <vt:lpstr>Blockchain |Use Cases |</vt:lpstr>
      <vt:lpstr>Blockchain |Use Cases |</vt:lpstr>
      <vt:lpstr>Blockchain | Development platform |   </vt:lpstr>
      <vt:lpstr>Blockchain | Development platform |</vt:lpstr>
      <vt:lpstr>Blockchain | Development platform |</vt:lpstr>
      <vt:lpstr>Blockchain |Development platform |</vt:lpstr>
      <vt:lpstr>Blockchain |facts</vt:lpstr>
      <vt:lpstr>Blockchain |References</vt:lpstr>
    </vt:vector>
  </TitlesOfParts>
  <Company>Barclays Capital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srivsome</dc:creator>
  <cp:lastModifiedBy>Srivastava, Somesh</cp:lastModifiedBy>
  <cp:revision>147</cp:revision>
  <dcterms:created xsi:type="dcterms:W3CDTF">2018-04-18T09:16:10Z</dcterms:created>
  <dcterms:modified xsi:type="dcterms:W3CDTF">2018-10-19T10:47:53Z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d1afe574-43e0-4fcd-a7bf-61d14fd17dfe</vt:lpwstr>
  </property>
  <property fmtid="{D5CDD505-2E9C-101B-9397-08002B2CF9AE}" pid="3" name="bjSaver">
    <vt:lpwstr>jaGZRCrG0Vxjg/HFifvXKyL+2vjxcve/</vt:lpwstr>
  </property>
  <property fmtid="{D5CDD505-2E9C-101B-9397-08002B2CF9AE}" pid="4" name="bjDocumentLabelXML">
    <vt:lpwstr>&lt;?xml version="1.0" encoding="us-ascii"?&gt;&lt;sisl xmlns:xsi="http://www.w3.org/2001/XMLSchema-instance" xmlns:xsd="http://www.w3.org/2001/XMLSchema" sislVersion="0" policy="d4161281-19ac-4487-8e19-1947623352c0" origin="userSelected" xmlns="http://www.boldonj</vt:lpwstr>
  </property>
  <property fmtid="{D5CDD505-2E9C-101B-9397-08002B2CF9AE}" pid="5" name="bjDocumentLabelXML-0">
    <vt:lpwstr>ames.com/2008/01/sie/internal/label"&gt;&lt;element uid="id_classification_nonbusiness" value="" /&gt;&lt;/sisl&gt;</vt:lpwstr>
  </property>
  <property fmtid="{D5CDD505-2E9C-101B-9397-08002B2CF9AE}" pid="6" name="bjDocumentSecurityLabel">
    <vt:lpwstr>Unrestricted</vt:lpwstr>
  </property>
  <property fmtid="{D5CDD505-2E9C-101B-9397-08002B2CF9AE}" pid="7" name="BarclaysDC">
    <vt:lpwstr>Unrestricted</vt:lpwstr>
  </property>
</Properties>
</file>